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58"/>
  </p:notesMasterIdLst>
  <p:sldIdLst>
    <p:sldId id="256" r:id="rId2"/>
    <p:sldId id="299" r:id="rId3"/>
    <p:sldId id="257" r:id="rId4"/>
    <p:sldId id="343" r:id="rId5"/>
    <p:sldId id="304" r:id="rId6"/>
    <p:sldId id="328" r:id="rId7"/>
    <p:sldId id="342" r:id="rId8"/>
    <p:sldId id="300" r:id="rId9"/>
    <p:sldId id="301" r:id="rId10"/>
    <p:sldId id="306" r:id="rId11"/>
    <p:sldId id="314" r:id="rId12"/>
    <p:sldId id="309" r:id="rId13"/>
    <p:sldId id="260" r:id="rId14"/>
    <p:sldId id="262" r:id="rId15"/>
    <p:sldId id="265" r:id="rId16"/>
    <p:sldId id="266" r:id="rId17"/>
    <p:sldId id="268" r:id="rId18"/>
    <p:sldId id="310" r:id="rId19"/>
    <p:sldId id="313" r:id="rId20"/>
    <p:sldId id="320" r:id="rId21"/>
    <p:sldId id="323" r:id="rId22"/>
    <p:sldId id="315" r:id="rId23"/>
    <p:sldId id="318" r:id="rId24"/>
    <p:sldId id="319" r:id="rId25"/>
    <p:sldId id="324" r:id="rId26"/>
    <p:sldId id="258" r:id="rId27"/>
    <p:sldId id="276" r:id="rId28"/>
    <p:sldId id="284" r:id="rId29"/>
    <p:sldId id="285" r:id="rId30"/>
    <p:sldId id="326" r:id="rId31"/>
    <p:sldId id="286" r:id="rId32"/>
    <p:sldId id="287" r:id="rId33"/>
    <p:sldId id="288" r:id="rId34"/>
    <p:sldId id="278" r:id="rId35"/>
    <p:sldId id="279" r:id="rId36"/>
    <p:sldId id="281" r:id="rId37"/>
    <p:sldId id="340" r:id="rId38"/>
    <p:sldId id="325" r:id="rId39"/>
    <p:sldId id="341" r:id="rId40"/>
    <p:sldId id="283" r:id="rId41"/>
    <p:sldId id="289" r:id="rId42"/>
    <p:sldId id="344" r:id="rId43"/>
    <p:sldId id="291" r:id="rId44"/>
    <p:sldId id="327" r:id="rId45"/>
    <p:sldId id="292" r:id="rId46"/>
    <p:sldId id="329" r:id="rId47"/>
    <p:sldId id="330" r:id="rId48"/>
    <p:sldId id="331" r:id="rId49"/>
    <p:sldId id="332" r:id="rId50"/>
    <p:sldId id="333" r:id="rId51"/>
    <p:sldId id="334" r:id="rId52"/>
    <p:sldId id="336" r:id="rId53"/>
    <p:sldId id="335" r:id="rId54"/>
    <p:sldId id="337" r:id="rId55"/>
    <p:sldId id="338" r:id="rId56"/>
    <p:sldId id="3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A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7822" autoAdjust="0"/>
  </p:normalViewPr>
  <p:slideViewPr>
    <p:cSldViewPr snapToGrid="0">
      <p:cViewPr varScale="1">
        <p:scale>
          <a:sx n="63" d="100"/>
          <a:sy n="63" d="100"/>
        </p:scale>
        <p:origin x="14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mmasani Deepishka" userId="361f8f2b782163dc" providerId="LiveId" clId="{1F5EC60C-F47E-4D4D-BB15-1D2F63851958}"/>
    <pc:docChg chg="undo custSel addSld modSld sldOrd">
      <pc:chgData name="Pemmasani Deepishka" userId="361f8f2b782163dc" providerId="LiveId" clId="{1F5EC60C-F47E-4D4D-BB15-1D2F63851958}" dt="2023-12-06T01:00:17.007" v="488" actId="14100"/>
      <pc:docMkLst>
        <pc:docMk/>
      </pc:docMkLst>
      <pc:sldChg chg="modSp">
        <pc:chgData name="Pemmasani Deepishka" userId="361f8f2b782163dc" providerId="LiveId" clId="{1F5EC60C-F47E-4D4D-BB15-1D2F63851958}" dt="2023-12-05T02:28:56.642" v="47"/>
        <pc:sldMkLst>
          <pc:docMk/>
          <pc:sldMk cId="1338666790" sldId="257"/>
        </pc:sldMkLst>
        <pc:graphicFrameChg chg="mod">
          <ac:chgData name="Pemmasani Deepishka" userId="361f8f2b782163dc" providerId="LiveId" clId="{1F5EC60C-F47E-4D4D-BB15-1D2F63851958}" dt="2023-12-05T02:28:56.642" v="47"/>
          <ac:graphicFrameMkLst>
            <pc:docMk/>
            <pc:sldMk cId="1338666790" sldId="257"/>
            <ac:graphicFrameMk id="2" creationId="{34527B4E-A584-0BFF-BC12-9D1D764A7334}"/>
          </ac:graphicFrameMkLst>
        </pc:graphicFrameChg>
      </pc:sldChg>
      <pc:sldChg chg="addSp delSp modSp mod">
        <pc:chgData name="Pemmasani Deepishka" userId="361f8f2b782163dc" providerId="LiveId" clId="{1F5EC60C-F47E-4D4D-BB15-1D2F63851958}" dt="2023-12-05T20:37:11.813" v="452" actId="14100"/>
        <pc:sldMkLst>
          <pc:docMk/>
          <pc:sldMk cId="4152113144" sldId="260"/>
        </pc:sldMkLst>
        <pc:picChg chg="del">
          <ac:chgData name="Pemmasani Deepishka" userId="361f8f2b782163dc" providerId="LiveId" clId="{1F5EC60C-F47E-4D4D-BB15-1D2F63851958}" dt="2023-12-05T20:34:09.374" v="430" actId="478"/>
          <ac:picMkLst>
            <pc:docMk/>
            <pc:sldMk cId="4152113144" sldId="260"/>
            <ac:picMk id="4" creationId="{C6296FFD-2407-5AF8-AFA5-B93C76C9FDB8}"/>
          </ac:picMkLst>
        </pc:picChg>
        <pc:picChg chg="del">
          <ac:chgData name="Pemmasani Deepishka" userId="361f8f2b782163dc" providerId="LiveId" clId="{1F5EC60C-F47E-4D4D-BB15-1D2F63851958}" dt="2023-12-05T20:34:11.213" v="431" actId="478"/>
          <ac:picMkLst>
            <pc:docMk/>
            <pc:sldMk cId="4152113144" sldId="260"/>
            <ac:picMk id="5" creationId="{D6854A0D-948E-0E78-4963-84E37E9AAC5E}"/>
          </ac:picMkLst>
        </pc:picChg>
        <pc:picChg chg="add mod">
          <ac:chgData name="Pemmasani Deepishka" userId="361f8f2b782163dc" providerId="LiveId" clId="{1F5EC60C-F47E-4D4D-BB15-1D2F63851958}" dt="2023-12-05T20:37:11.813" v="452" actId="14100"/>
          <ac:picMkLst>
            <pc:docMk/>
            <pc:sldMk cId="4152113144" sldId="260"/>
            <ac:picMk id="7" creationId="{2921D9CA-4479-B48B-A5DE-4D6748FC91C4}"/>
          </ac:picMkLst>
        </pc:picChg>
        <pc:picChg chg="add mod">
          <ac:chgData name="Pemmasani Deepishka" userId="361f8f2b782163dc" providerId="LiveId" clId="{1F5EC60C-F47E-4D4D-BB15-1D2F63851958}" dt="2023-12-05T20:37:02.563" v="450" actId="14100"/>
          <ac:picMkLst>
            <pc:docMk/>
            <pc:sldMk cId="4152113144" sldId="260"/>
            <ac:picMk id="9" creationId="{942D2842-D660-2EEF-6779-9EB454200DF6}"/>
          </ac:picMkLst>
        </pc:picChg>
        <pc:picChg chg="add mod">
          <ac:chgData name="Pemmasani Deepishka" userId="361f8f2b782163dc" providerId="LiveId" clId="{1F5EC60C-F47E-4D4D-BB15-1D2F63851958}" dt="2023-12-05T20:37:06.440" v="451" actId="14100"/>
          <ac:picMkLst>
            <pc:docMk/>
            <pc:sldMk cId="4152113144" sldId="260"/>
            <ac:picMk id="11" creationId="{91286959-E934-1113-E964-55D5BCDD2228}"/>
          </ac:picMkLst>
        </pc:picChg>
      </pc:sldChg>
      <pc:sldChg chg="addSp delSp modSp mod">
        <pc:chgData name="Pemmasani Deepishka" userId="361f8f2b782163dc" providerId="LiveId" clId="{1F5EC60C-F47E-4D4D-BB15-1D2F63851958}" dt="2023-12-05T20:40:51.080" v="482" actId="14100"/>
        <pc:sldMkLst>
          <pc:docMk/>
          <pc:sldMk cId="2169318531" sldId="262"/>
        </pc:sldMkLst>
        <pc:picChg chg="del">
          <ac:chgData name="Pemmasani Deepishka" userId="361f8f2b782163dc" providerId="LiveId" clId="{1F5EC60C-F47E-4D4D-BB15-1D2F63851958}" dt="2023-12-05T20:37:54.174" v="454" actId="478"/>
          <ac:picMkLst>
            <pc:docMk/>
            <pc:sldMk cId="2169318531" sldId="262"/>
            <ac:picMk id="4" creationId="{CD715711-8578-A086-D75B-B09A50103C1F}"/>
          </ac:picMkLst>
        </pc:picChg>
        <pc:picChg chg="del">
          <ac:chgData name="Pemmasani Deepishka" userId="361f8f2b782163dc" providerId="LiveId" clId="{1F5EC60C-F47E-4D4D-BB15-1D2F63851958}" dt="2023-12-05T20:37:58.342" v="455" actId="478"/>
          <ac:picMkLst>
            <pc:docMk/>
            <pc:sldMk cId="2169318531" sldId="262"/>
            <ac:picMk id="5" creationId="{2059FA75-2E9B-FA4F-C09D-BAEFC8201E84}"/>
          </ac:picMkLst>
        </pc:picChg>
        <pc:picChg chg="del">
          <ac:chgData name="Pemmasani Deepishka" userId="361f8f2b782163dc" providerId="LiveId" clId="{1F5EC60C-F47E-4D4D-BB15-1D2F63851958}" dt="2023-12-05T20:37:19.950" v="453" actId="478"/>
          <ac:picMkLst>
            <pc:docMk/>
            <pc:sldMk cId="2169318531" sldId="262"/>
            <ac:picMk id="6" creationId="{CACDCFB6-4027-755A-AB5F-64F994CA95A6}"/>
          </ac:picMkLst>
        </pc:picChg>
        <pc:picChg chg="mod">
          <ac:chgData name="Pemmasani Deepishka" userId="361f8f2b782163dc" providerId="LiveId" clId="{1F5EC60C-F47E-4D4D-BB15-1D2F63851958}" dt="2023-12-05T20:40:45.166" v="480" actId="14100"/>
          <ac:picMkLst>
            <pc:docMk/>
            <pc:sldMk cId="2169318531" sldId="262"/>
            <ac:picMk id="7" creationId="{EE5A5DB0-D58F-6365-7058-C57CD819CC99}"/>
          </ac:picMkLst>
        </pc:picChg>
        <pc:picChg chg="add mod">
          <ac:chgData name="Pemmasani Deepishka" userId="361f8f2b782163dc" providerId="LiveId" clId="{1F5EC60C-F47E-4D4D-BB15-1D2F63851958}" dt="2023-12-05T20:40:51.080" v="482" actId="14100"/>
          <ac:picMkLst>
            <pc:docMk/>
            <pc:sldMk cId="2169318531" sldId="262"/>
            <ac:picMk id="9" creationId="{67D2E20C-B50B-73BE-0B8E-6B6019DAA0AA}"/>
          </ac:picMkLst>
        </pc:picChg>
        <pc:picChg chg="add mod">
          <ac:chgData name="Pemmasani Deepishka" userId="361f8f2b782163dc" providerId="LiveId" clId="{1F5EC60C-F47E-4D4D-BB15-1D2F63851958}" dt="2023-12-05T20:40:40.648" v="479" actId="14100"/>
          <ac:picMkLst>
            <pc:docMk/>
            <pc:sldMk cId="2169318531" sldId="262"/>
            <ac:picMk id="11" creationId="{9C6D814E-4787-F5DC-F714-BBC59A8AD887}"/>
          </ac:picMkLst>
        </pc:picChg>
        <pc:picChg chg="add mod">
          <ac:chgData name="Pemmasani Deepishka" userId="361f8f2b782163dc" providerId="LiveId" clId="{1F5EC60C-F47E-4D4D-BB15-1D2F63851958}" dt="2023-12-05T20:40:20.715" v="476" actId="14100"/>
          <ac:picMkLst>
            <pc:docMk/>
            <pc:sldMk cId="2169318531" sldId="262"/>
            <ac:picMk id="13" creationId="{42FFF8B0-74CF-7D2C-6DD6-615AC8FD74A5}"/>
          </ac:picMkLst>
        </pc:picChg>
      </pc:sldChg>
      <pc:sldChg chg="addSp delSp modSp mod">
        <pc:chgData name="Pemmasani Deepishka" userId="361f8f2b782163dc" providerId="LiveId" clId="{1F5EC60C-F47E-4D4D-BB15-1D2F63851958}" dt="2023-12-06T01:00:17.007" v="488" actId="14100"/>
        <pc:sldMkLst>
          <pc:docMk/>
          <pc:sldMk cId="741964561" sldId="268"/>
        </pc:sldMkLst>
        <pc:picChg chg="add mod">
          <ac:chgData name="Pemmasani Deepishka" userId="361f8f2b782163dc" providerId="LiveId" clId="{1F5EC60C-F47E-4D4D-BB15-1D2F63851958}" dt="2023-12-06T01:00:17.007" v="488" actId="14100"/>
          <ac:picMkLst>
            <pc:docMk/>
            <pc:sldMk cId="741964561" sldId="268"/>
            <ac:picMk id="4" creationId="{3B988F5B-64F4-2982-4727-F81A91E48643}"/>
          </ac:picMkLst>
        </pc:picChg>
        <pc:picChg chg="del">
          <ac:chgData name="Pemmasani Deepishka" userId="361f8f2b782163dc" providerId="LiveId" clId="{1F5EC60C-F47E-4D4D-BB15-1D2F63851958}" dt="2023-12-05T20:42:16.691" v="483" actId="478"/>
          <ac:picMkLst>
            <pc:docMk/>
            <pc:sldMk cId="741964561" sldId="268"/>
            <ac:picMk id="5" creationId="{92A8637B-F0D6-8F0A-31EB-F5D33174A551}"/>
          </ac:picMkLst>
        </pc:picChg>
      </pc:sldChg>
      <pc:sldChg chg="modSp mod">
        <pc:chgData name="Pemmasani Deepishka" userId="361f8f2b782163dc" providerId="LiveId" clId="{1F5EC60C-F47E-4D4D-BB15-1D2F63851958}" dt="2023-12-05T02:23:52.523" v="15" actId="20577"/>
        <pc:sldMkLst>
          <pc:docMk/>
          <pc:sldMk cId="1074034615" sldId="279"/>
        </pc:sldMkLst>
        <pc:spChg chg="mod">
          <ac:chgData name="Pemmasani Deepishka" userId="361f8f2b782163dc" providerId="LiveId" clId="{1F5EC60C-F47E-4D4D-BB15-1D2F63851958}" dt="2023-12-05T02:23:52.523" v="15" actId="20577"/>
          <ac:spMkLst>
            <pc:docMk/>
            <pc:sldMk cId="1074034615" sldId="279"/>
            <ac:spMk id="3" creationId="{365DD74D-2B2A-409C-3AB5-5FB8117A6E39}"/>
          </ac:spMkLst>
        </pc:spChg>
      </pc:sldChg>
      <pc:sldChg chg="modSp mod modNotesTx">
        <pc:chgData name="Pemmasani Deepishka" userId="361f8f2b782163dc" providerId="LiveId" clId="{1F5EC60C-F47E-4D4D-BB15-1D2F63851958}" dt="2023-12-05T18:28:10.284" v="400" actId="20577"/>
        <pc:sldMkLst>
          <pc:docMk/>
          <pc:sldMk cId="3869705659" sldId="281"/>
        </pc:sldMkLst>
        <pc:picChg chg="mod">
          <ac:chgData name="Pemmasani Deepishka" userId="361f8f2b782163dc" providerId="LiveId" clId="{1F5EC60C-F47E-4D4D-BB15-1D2F63851958}" dt="2023-12-05T02:24:15.238" v="20" actId="14100"/>
          <ac:picMkLst>
            <pc:docMk/>
            <pc:sldMk cId="3869705659" sldId="281"/>
            <ac:picMk id="7" creationId="{1D2EF488-DB6A-245B-E4E8-BFABEEBCFA8D}"/>
          </ac:picMkLst>
        </pc:picChg>
        <pc:picChg chg="mod">
          <ac:chgData name="Pemmasani Deepishka" userId="361f8f2b782163dc" providerId="LiveId" clId="{1F5EC60C-F47E-4D4D-BB15-1D2F63851958}" dt="2023-12-05T02:24:06.649" v="16" actId="1076"/>
          <ac:picMkLst>
            <pc:docMk/>
            <pc:sldMk cId="3869705659" sldId="281"/>
            <ac:picMk id="9" creationId="{1349CFDD-42E9-9731-F50E-652EFAC945DA}"/>
          </ac:picMkLst>
        </pc:picChg>
      </pc:sldChg>
      <pc:sldChg chg="delSp modSp mod modNotesTx">
        <pc:chgData name="Pemmasani Deepishka" userId="361f8f2b782163dc" providerId="LiveId" clId="{1F5EC60C-F47E-4D4D-BB15-1D2F63851958}" dt="2023-12-05T18:32:22" v="420" actId="20577"/>
        <pc:sldMkLst>
          <pc:docMk/>
          <pc:sldMk cId="1611952793" sldId="289"/>
        </pc:sldMkLst>
        <pc:spChg chg="mod">
          <ac:chgData name="Pemmasani Deepishka" userId="361f8f2b782163dc" providerId="LiveId" clId="{1F5EC60C-F47E-4D4D-BB15-1D2F63851958}" dt="2023-12-05T18:32:22" v="420" actId="20577"/>
          <ac:spMkLst>
            <pc:docMk/>
            <pc:sldMk cId="1611952793" sldId="289"/>
            <ac:spMk id="3" creationId="{5B9394C0-ACD7-46FE-9933-393C6C374292}"/>
          </ac:spMkLst>
        </pc:spChg>
        <pc:spChg chg="del mod">
          <ac:chgData name="Pemmasani Deepishka" userId="361f8f2b782163dc" providerId="LiveId" clId="{1F5EC60C-F47E-4D4D-BB15-1D2F63851958}" dt="2023-12-05T02:48:02.896" v="311" actId="21"/>
          <ac:spMkLst>
            <pc:docMk/>
            <pc:sldMk cId="1611952793" sldId="289"/>
            <ac:spMk id="4" creationId="{C81FB881-1B34-CD1C-84F2-46B25F2186EB}"/>
          </ac:spMkLst>
        </pc:spChg>
        <pc:spChg chg="del mod">
          <ac:chgData name="Pemmasani Deepishka" userId="361f8f2b782163dc" providerId="LiveId" clId="{1F5EC60C-F47E-4D4D-BB15-1D2F63851958}" dt="2023-12-05T02:49:39.040" v="345"/>
          <ac:spMkLst>
            <pc:docMk/>
            <pc:sldMk cId="1611952793" sldId="289"/>
            <ac:spMk id="5" creationId="{AB65E058-AB96-028E-238A-6E9A7AD1A594}"/>
          </ac:spMkLst>
        </pc:spChg>
      </pc:sldChg>
      <pc:sldChg chg="modSp mod">
        <pc:chgData name="Pemmasani Deepishka" userId="361f8f2b782163dc" providerId="LiveId" clId="{1F5EC60C-F47E-4D4D-BB15-1D2F63851958}" dt="2023-12-05T02:50:04.834" v="353" actId="27636"/>
        <pc:sldMkLst>
          <pc:docMk/>
          <pc:sldMk cId="3173286798" sldId="291"/>
        </pc:sldMkLst>
        <pc:spChg chg="mod">
          <ac:chgData name="Pemmasani Deepishka" userId="361f8f2b782163dc" providerId="LiveId" clId="{1F5EC60C-F47E-4D4D-BB15-1D2F63851958}" dt="2023-12-05T02:50:04.834" v="353" actId="27636"/>
          <ac:spMkLst>
            <pc:docMk/>
            <pc:sldMk cId="3173286798" sldId="291"/>
            <ac:spMk id="3" creationId="{6FAB0331-15E4-393D-F7E1-ADE9820869E9}"/>
          </ac:spMkLst>
        </pc:spChg>
      </pc:sldChg>
      <pc:sldChg chg="addSp delSp modSp mod">
        <pc:chgData name="Pemmasani Deepishka" userId="361f8f2b782163dc" providerId="LiveId" clId="{1F5EC60C-F47E-4D4D-BB15-1D2F63851958}" dt="2023-12-05T20:28:10.534" v="424" actId="1440"/>
        <pc:sldMkLst>
          <pc:docMk/>
          <pc:sldMk cId="3324476534" sldId="300"/>
        </pc:sldMkLst>
        <pc:picChg chg="del">
          <ac:chgData name="Pemmasani Deepishka" userId="361f8f2b782163dc" providerId="LiveId" clId="{1F5EC60C-F47E-4D4D-BB15-1D2F63851958}" dt="2023-12-05T17:53:06.305" v="397" actId="478"/>
          <ac:picMkLst>
            <pc:docMk/>
            <pc:sldMk cId="3324476534" sldId="300"/>
            <ac:picMk id="4" creationId="{BB8C1049-2DA6-5662-634E-95F0D716BAC6}"/>
          </ac:picMkLst>
        </pc:picChg>
        <pc:picChg chg="add mod">
          <ac:chgData name="Pemmasani Deepishka" userId="361f8f2b782163dc" providerId="LiveId" clId="{1F5EC60C-F47E-4D4D-BB15-1D2F63851958}" dt="2023-12-05T20:28:10.534" v="424" actId="1440"/>
          <ac:picMkLst>
            <pc:docMk/>
            <pc:sldMk cId="3324476534" sldId="300"/>
            <ac:picMk id="5" creationId="{D73931A8-AD1C-7472-969E-AFD4DED287D7}"/>
          </ac:picMkLst>
        </pc:picChg>
      </pc:sldChg>
      <pc:sldChg chg="modSp mod">
        <pc:chgData name="Pemmasani Deepishka" userId="361f8f2b782163dc" providerId="LiveId" clId="{1F5EC60C-F47E-4D4D-BB15-1D2F63851958}" dt="2023-12-05T17:50:09.254" v="396" actId="20577"/>
        <pc:sldMkLst>
          <pc:docMk/>
          <pc:sldMk cId="689398429" sldId="304"/>
        </pc:sldMkLst>
        <pc:spChg chg="mod">
          <ac:chgData name="Pemmasani Deepishka" userId="361f8f2b782163dc" providerId="LiveId" clId="{1F5EC60C-F47E-4D4D-BB15-1D2F63851958}" dt="2023-12-05T17:50:09.254" v="396" actId="20577"/>
          <ac:spMkLst>
            <pc:docMk/>
            <pc:sldMk cId="689398429" sldId="304"/>
            <ac:spMk id="21" creationId="{FECCEFC8-9C10-140C-4E2F-14DB073DDE66}"/>
          </ac:spMkLst>
        </pc:spChg>
      </pc:sldChg>
      <pc:sldChg chg="modSp mod">
        <pc:chgData name="Pemmasani Deepishka" userId="361f8f2b782163dc" providerId="LiveId" clId="{1F5EC60C-F47E-4D4D-BB15-1D2F63851958}" dt="2023-12-05T02:24:30.196" v="24" actId="1076"/>
        <pc:sldMkLst>
          <pc:docMk/>
          <pc:sldMk cId="962818558" sldId="325"/>
        </pc:sldMkLst>
        <pc:picChg chg="mod">
          <ac:chgData name="Pemmasani Deepishka" userId="361f8f2b782163dc" providerId="LiveId" clId="{1F5EC60C-F47E-4D4D-BB15-1D2F63851958}" dt="2023-12-05T02:24:30.196" v="24" actId="1076"/>
          <ac:picMkLst>
            <pc:docMk/>
            <pc:sldMk cId="962818558" sldId="325"/>
            <ac:picMk id="5" creationId="{95F4205E-4C63-E97B-5913-DE21258300E6}"/>
          </ac:picMkLst>
        </pc:picChg>
      </pc:sldChg>
      <pc:sldChg chg="ord">
        <pc:chgData name="Pemmasani Deepishka" userId="361f8f2b782163dc" providerId="LiveId" clId="{1F5EC60C-F47E-4D4D-BB15-1D2F63851958}" dt="2023-12-05T02:21:31.879" v="1"/>
        <pc:sldMkLst>
          <pc:docMk/>
          <pc:sldMk cId="1491791182" sldId="328"/>
        </pc:sldMkLst>
      </pc:sldChg>
      <pc:sldChg chg="modSp mod">
        <pc:chgData name="Pemmasani Deepishka" userId="361f8f2b782163dc" providerId="LiveId" clId="{1F5EC60C-F47E-4D4D-BB15-1D2F63851958}" dt="2023-12-05T02:52:23.500" v="391" actId="113"/>
        <pc:sldMkLst>
          <pc:docMk/>
          <pc:sldMk cId="2064510047" sldId="340"/>
        </pc:sldMkLst>
        <pc:spChg chg="mod">
          <ac:chgData name="Pemmasani Deepishka" userId="361f8f2b782163dc" providerId="LiveId" clId="{1F5EC60C-F47E-4D4D-BB15-1D2F63851958}" dt="2023-12-05T02:52:23.500" v="391" actId="113"/>
          <ac:spMkLst>
            <pc:docMk/>
            <pc:sldMk cId="2064510047" sldId="340"/>
            <ac:spMk id="5" creationId="{4F9BA3F2-EF80-BD75-0E54-4201B299F58B}"/>
          </ac:spMkLst>
        </pc:spChg>
        <pc:picChg chg="mod">
          <ac:chgData name="Pemmasani Deepishka" userId="361f8f2b782163dc" providerId="LiveId" clId="{1F5EC60C-F47E-4D4D-BB15-1D2F63851958}" dt="2023-12-05T02:24:23.618" v="23" actId="14100"/>
          <ac:picMkLst>
            <pc:docMk/>
            <pc:sldMk cId="2064510047" sldId="340"/>
            <ac:picMk id="7" creationId="{E1ABDE11-4DE9-5F7B-413E-D7DB9F59F6AB}"/>
          </ac:picMkLst>
        </pc:picChg>
      </pc:sldChg>
      <pc:sldChg chg="modSp mod">
        <pc:chgData name="Pemmasani Deepishka" userId="361f8f2b782163dc" providerId="LiveId" clId="{1F5EC60C-F47E-4D4D-BB15-1D2F63851958}" dt="2023-12-05T02:52:31.237" v="392" actId="113"/>
        <pc:sldMkLst>
          <pc:docMk/>
          <pc:sldMk cId="3390733469" sldId="341"/>
        </pc:sldMkLst>
        <pc:spChg chg="mod">
          <ac:chgData name="Pemmasani Deepishka" userId="361f8f2b782163dc" providerId="LiveId" clId="{1F5EC60C-F47E-4D4D-BB15-1D2F63851958}" dt="2023-12-05T02:52:31.237" v="392" actId="113"/>
          <ac:spMkLst>
            <pc:docMk/>
            <pc:sldMk cId="3390733469" sldId="341"/>
            <ac:spMk id="5" creationId="{7F9B9C70-F3CE-CB21-780E-F3759C419F75}"/>
          </ac:spMkLst>
        </pc:spChg>
      </pc:sldChg>
      <pc:sldChg chg="modSp new mod">
        <pc:chgData name="Pemmasani Deepishka" userId="361f8f2b782163dc" providerId="LiveId" clId="{1F5EC60C-F47E-4D4D-BB15-1D2F63851958}" dt="2023-12-05T02:51:09.632" v="390" actId="1076"/>
        <pc:sldMkLst>
          <pc:docMk/>
          <pc:sldMk cId="3494776938" sldId="343"/>
        </pc:sldMkLst>
        <pc:spChg chg="mod">
          <ac:chgData name="Pemmasani Deepishka" userId="361f8f2b782163dc" providerId="LiveId" clId="{1F5EC60C-F47E-4D4D-BB15-1D2F63851958}" dt="2023-12-05T02:31:52.422" v="74"/>
          <ac:spMkLst>
            <pc:docMk/>
            <pc:sldMk cId="3494776938" sldId="343"/>
            <ac:spMk id="2" creationId="{4F8CAB62-3712-679E-A514-A9F2BDB403FC}"/>
          </ac:spMkLst>
        </pc:spChg>
        <pc:spChg chg="mod">
          <ac:chgData name="Pemmasani Deepishka" userId="361f8f2b782163dc" providerId="LiveId" clId="{1F5EC60C-F47E-4D4D-BB15-1D2F63851958}" dt="2023-12-05T02:51:09.632" v="390" actId="1076"/>
          <ac:spMkLst>
            <pc:docMk/>
            <pc:sldMk cId="3494776938" sldId="343"/>
            <ac:spMk id="3" creationId="{1AA13622-12B1-4BD2-328B-60856D484552}"/>
          </ac:spMkLst>
        </pc:spChg>
      </pc:sldChg>
      <pc:sldChg chg="addSp delSp modSp new mod">
        <pc:chgData name="Pemmasani Deepishka" userId="361f8f2b782163dc" providerId="LiveId" clId="{1F5EC60C-F47E-4D4D-BB15-1D2F63851958}" dt="2023-12-05T02:49:55.685" v="350" actId="403"/>
        <pc:sldMkLst>
          <pc:docMk/>
          <pc:sldMk cId="3277292805" sldId="344"/>
        </pc:sldMkLst>
        <pc:spChg chg="del">
          <ac:chgData name="Pemmasani Deepishka" userId="361f8f2b782163dc" providerId="LiveId" clId="{1F5EC60C-F47E-4D4D-BB15-1D2F63851958}" dt="2023-12-05T02:48:11.255" v="314" actId="478"/>
          <ac:spMkLst>
            <pc:docMk/>
            <pc:sldMk cId="3277292805" sldId="344"/>
            <ac:spMk id="2" creationId="{E7E9B2A1-09AF-93F9-493F-9904682D781F}"/>
          </ac:spMkLst>
        </pc:spChg>
        <pc:spChg chg="del">
          <ac:chgData name="Pemmasani Deepishka" userId="361f8f2b782163dc" providerId="LiveId" clId="{1F5EC60C-F47E-4D4D-BB15-1D2F63851958}" dt="2023-12-05T02:48:04.509" v="312"/>
          <ac:spMkLst>
            <pc:docMk/>
            <pc:sldMk cId="3277292805" sldId="344"/>
            <ac:spMk id="3" creationId="{768B2788-EE75-406E-C2FE-B73DA60B0E5C}"/>
          </ac:spMkLst>
        </pc:spChg>
        <pc:spChg chg="add mod">
          <ac:chgData name="Pemmasani Deepishka" userId="361f8f2b782163dc" providerId="LiveId" clId="{1F5EC60C-F47E-4D4D-BB15-1D2F63851958}" dt="2023-12-05T02:49:55.685" v="350" actId="403"/>
          <ac:spMkLst>
            <pc:docMk/>
            <pc:sldMk cId="3277292805" sldId="344"/>
            <ac:spMk id="4" creationId="{EE216F6C-6809-D9A1-7963-E4B5A48F8150}"/>
          </ac:spMkLst>
        </pc:spChg>
        <pc:spChg chg="add del">
          <ac:chgData name="Pemmasani Deepishka" userId="361f8f2b782163dc" providerId="LiveId" clId="{1F5EC60C-F47E-4D4D-BB15-1D2F63851958}" dt="2023-12-05T02:48:24.794" v="318" actId="22"/>
          <ac:spMkLst>
            <pc:docMk/>
            <pc:sldMk cId="3277292805" sldId="344"/>
            <ac:spMk id="6" creationId="{9B17C3B0-0825-D0D4-219D-8DFCCE61C315}"/>
          </ac:spMkLst>
        </pc:spChg>
        <pc:spChg chg="add mod">
          <ac:chgData name="Pemmasani Deepishka" userId="361f8f2b782163dc" providerId="LiveId" clId="{1F5EC60C-F47E-4D4D-BB15-1D2F63851958}" dt="2023-12-05T02:49:17.673" v="339" actId="1076"/>
          <ac:spMkLst>
            <pc:docMk/>
            <pc:sldMk cId="3277292805" sldId="344"/>
            <ac:spMk id="8" creationId="{7B151292-C459-0C0D-522C-61778D187D4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FA9ED-70B3-411D-A846-A06F5EEC9B7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9F7B032-1D39-4442-8367-ADA23C235A0A}">
      <dgm:prSet/>
      <dgm:spPr/>
      <dgm:t>
        <a:bodyPr/>
        <a:lstStyle/>
        <a:p>
          <a:pPr algn="just"/>
          <a:r>
            <a:rPr lang="en-US" b="1" dirty="0"/>
            <a:t>Aim:</a:t>
          </a:r>
          <a:r>
            <a:rPr lang="en-US" dirty="0"/>
            <a:t> To identify significant health indicators associated with cardiovascular disease and to develop predictive machine learning models to predict the presence of cardiovascular disease based on these indicators.</a:t>
          </a:r>
          <a:endParaRPr lang="en-IN" dirty="0"/>
        </a:p>
      </dgm:t>
    </dgm:pt>
    <dgm:pt modelId="{64C20E22-0202-4335-818F-029565E6FC5B}" type="parTrans" cxnId="{CAA349CF-EFFC-43F6-87B1-1FE4D8AAB4B5}">
      <dgm:prSet/>
      <dgm:spPr/>
      <dgm:t>
        <a:bodyPr/>
        <a:lstStyle/>
        <a:p>
          <a:endParaRPr lang="en-IN"/>
        </a:p>
      </dgm:t>
    </dgm:pt>
    <dgm:pt modelId="{E6508EE3-17C8-4B60-A8A2-DC5FB7415DFD}" type="sibTrans" cxnId="{CAA349CF-EFFC-43F6-87B1-1FE4D8AAB4B5}">
      <dgm:prSet/>
      <dgm:spPr/>
      <dgm:t>
        <a:bodyPr/>
        <a:lstStyle/>
        <a:p>
          <a:endParaRPr lang="en-IN"/>
        </a:p>
      </dgm:t>
    </dgm:pt>
    <dgm:pt modelId="{469B6032-DD79-41B2-9380-E09DFC4C4531}">
      <dgm:prSet/>
      <dgm:spPr/>
      <dgm:t>
        <a:bodyPr/>
        <a:lstStyle/>
        <a:p>
          <a:pPr algn="just"/>
          <a:r>
            <a:rPr lang="en-US" b="1" dirty="0"/>
            <a:t>Purpose:</a:t>
          </a:r>
          <a:r>
            <a:rPr lang="en-US" dirty="0"/>
            <a:t> To Conduct a cross-sectional study to analyze the health screening dataset and to understand the relationship between various health indicators and the presence of cardiovascular disease. </a:t>
          </a:r>
          <a:endParaRPr lang="en-IN" dirty="0"/>
        </a:p>
      </dgm:t>
    </dgm:pt>
    <dgm:pt modelId="{99DD9CAB-374F-4698-9CE1-7E1432D44CEF}" type="parTrans" cxnId="{141443F8-6DD4-47F3-8C12-672C833F4FA7}">
      <dgm:prSet/>
      <dgm:spPr/>
      <dgm:t>
        <a:bodyPr/>
        <a:lstStyle/>
        <a:p>
          <a:endParaRPr lang="en-IN"/>
        </a:p>
      </dgm:t>
    </dgm:pt>
    <dgm:pt modelId="{A8DD3F81-8CAC-4A69-9791-40EC8C776905}" type="sibTrans" cxnId="{141443F8-6DD4-47F3-8C12-672C833F4FA7}">
      <dgm:prSet/>
      <dgm:spPr/>
      <dgm:t>
        <a:bodyPr/>
        <a:lstStyle/>
        <a:p>
          <a:endParaRPr lang="en-IN"/>
        </a:p>
      </dgm:t>
    </dgm:pt>
    <dgm:pt modelId="{52C2AA97-4043-41B7-8812-F5FA314E586B}" type="pres">
      <dgm:prSet presAssocID="{EC1FA9ED-70B3-411D-A846-A06F5EEC9B7E}" presName="linearFlow" presStyleCnt="0">
        <dgm:presLayoutVars>
          <dgm:dir/>
          <dgm:resizeHandles val="exact"/>
        </dgm:presLayoutVars>
      </dgm:prSet>
      <dgm:spPr/>
    </dgm:pt>
    <dgm:pt modelId="{1AC8B37D-0D93-4C2A-8567-C2BC5B249D64}" type="pres">
      <dgm:prSet presAssocID="{39F7B032-1D39-4442-8367-ADA23C235A0A}" presName="composite" presStyleCnt="0"/>
      <dgm:spPr/>
    </dgm:pt>
    <dgm:pt modelId="{E043B58B-DE78-44BF-88BC-663AAE5E7358}" type="pres">
      <dgm:prSet presAssocID="{39F7B032-1D39-4442-8367-ADA23C235A0A}" presName="imgShp" presStyleLbl="fgImgPlace1" presStyleIdx="0" presStyleCnt="2" custScaleY="100943" custLinFactNeighborX="-20765" custLinFactNeighborY="531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CB03528-4AEA-4BFA-9FE6-09F1C8C8AD9E}" type="pres">
      <dgm:prSet presAssocID="{39F7B032-1D39-4442-8367-ADA23C235A0A}" presName="txShp" presStyleLbl="node1" presStyleIdx="0" presStyleCnt="2" custScaleX="122733" custLinFactNeighborX="1276" custLinFactNeighborY="-1044">
        <dgm:presLayoutVars>
          <dgm:bulletEnabled val="1"/>
        </dgm:presLayoutVars>
      </dgm:prSet>
      <dgm:spPr/>
    </dgm:pt>
    <dgm:pt modelId="{7E1F9DDD-5C84-47A4-83C2-A5A806A52387}" type="pres">
      <dgm:prSet presAssocID="{E6508EE3-17C8-4B60-A8A2-DC5FB7415DFD}" presName="spacing" presStyleCnt="0"/>
      <dgm:spPr/>
    </dgm:pt>
    <dgm:pt modelId="{6DB3C974-FCE4-4436-9326-628BA91D1899}" type="pres">
      <dgm:prSet presAssocID="{469B6032-DD79-41B2-9380-E09DFC4C4531}" presName="composite" presStyleCnt="0"/>
      <dgm:spPr/>
    </dgm:pt>
    <dgm:pt modelId="{55751BC0-EC6E-4D44-BD3B-6D113D11DE41}" type="pres">
      <dgm:prSet presAssocID="{469B6032-DD79-41B2-9380-E09DFC4C4531}" presName="imgShp" presStyleLbl="fgImgPlace1" presStyleIdx="1" presStyleCnt="2" custLinFactNeighborX="-16901" custLinFactNeighborY="-48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E24CA71F-3A33-4158-9334-898DA4B5248D}" type="pres">
      <dgm:prSet presAssocID="{469B6032-DD79-41B2-9380-E09DFC4C4531}" presName="txShp" presStyleLbl="node1" presStyleIdx="1" presStyleCnt="2" custScaleX="121369">
        <dgm:presLayoutVars>
          <dgm:bulletEnabled val="1"/>
        </dgm:presLayoutVars>
      </dgm:prSet>
      <dgm:spPr/>
    </dgm:pt>
  </dgm:ptLst>
  <dgm:cxnLst>
    <dgm:cxn modelId="{F376023B-90A0-443F-B7BA-F80594A8D0BB}" type="presOf" srcId="{EC1FA9ED-70B3-411D-A846-A06F5EEC9B7E}" destId="{52C2AA97-4043-41B7-8812-F5FA314E586B}" srcOrd="0" destOrd="0" presId="urn:microsoft.com/office/officeart/2005/8/layout/vList3"/>
    <dgm:cxn modelId="{63FEB159-2AE8-41D8-9C3A-E3BC6CF64FEF}" type="presOf" srcId="{469B6032-DD79-41B2-9380-E09DFC4C4531}" destId="{E24CA71F-3A33-4158-9334-898DA4B5248D}" srcOrd="0" destOrd="0" presId="urn:microsoft.com/office/officeart/2005/8/layout/vList3"/>
    <dgm:cxn modelId="{CAA349CF-EFFC-43F6-87B1-1FE4D8AAB4B5}" srcId="{EC1FA9ED-70B3-411D-A846-A06F5EEC9B7E}" destId="{39F7B032-1D39-4442-8367-ADA23C235A0A}" srcOrd="0" destOrd="0" parTransId="{64C20E22-0202-4335-818F-029565E6FC5B}" sibTransId="{E6508EE3-17C8-4B60-A8A2-DC5FB7415DFD}"/>
    <dgm:cxn modelId="{57FFF2E8-7D44-4CF1-AE05-1EE527CD4E16}" type="presOf" srcId="{39F7B032-1D39-4442-8367-ADA23C235A0A}" destId="{6CB03528-4AEA-4BFA-9FE6-09F1C8C8AD9E}" srcOrd="0" destOrd="0" presId="urn:microsoft.com/office/officeart/2005/8/layout/vList3"/>
    <dgm:cxn modelId="{141443F8-6DD4-47F3-8C12-672C833F4FA7}" srcId="{EC1FA9ED-70B3-411D-A846-A06F5EEC9B7E}" destId="{469B6032-DD79-41B2-9380-E09DFC4C4531}" srcOrd="1" destOrd="0" parTransId="{99DD9CAB-374F-4698-9CE1-7E1432D44CEF}" sibTransId="{A8DD3F81-8CAC-4A69-9791-40EC8C776905}"/>
    <dgm:cxn modelId="{73196A5D-1435-495F-814D-0A157FD91B3A}" type="presParOf" srcId="{52C2AA97-4043-41B7-8812-F5FA314E586B}" destId="{1AC8B37D-0D93-4C2A-8567-C2BC5B249D64}" srcOrd="0" destOrd="0" presId="urn:microsoft.com/office/officeart/2005/8/layout/vList3"/>
    <dgm:cxn modelId="{B4F0AB90-1711-44EE-A15C-B52D54671655}" type="presParOf" srcId="{1AC8B37D-0D93-4C2A-8567-C2BC5B249D64}" destId="{E043B58B-DE78-44BF-88BC-663AAE5E7358}" srcOrd="0" destOrd="0" presId="urn:microsoft.com/office/officeart/2005/8/layout/vList3"/>
    <dgm:cxn modelId="{A3B867C9-A9D2-48F1-9D91-7F7BC029BD69}" type="presParOf" srcId="{1AC8B37D-0D93-4C2A-8567-C2BC5B249D64}" destId="{6CB03528-4AEA-4BFA-9FE6-09F1C8C8AD9E}" srcOrd="1" destOrd="0" presId="urn:microsoft.com/office/officeart/2005/8/layout/vList3"/>
    <dgm:cxn modelId="{A3104C32-A3FD-4CDC-96DB-4E93CCC7A53E}" type="presParOf" srcId="{52C2AA97-4043-41B7-8812-F5FA314E586B}" destId="{7E1F9DDD-5C84-47A4-83C2-A5A806A52387}" srcOrd="1" destOrd="0" presId="urn:microsoft.com/office/officeart/2005/8/layout/vList3"/>
    <dgm:cxn modelId="{6CEEB614-013C-4ABF-92E0-DA1F604D5795}" type="presParOf" srcId="{52C2AA97-4043-41B7-8812-F5FA314E586B}" destId="{6DB3C974-FCE4-4436-9326-628BA91D1899}" srcOrd="2" destOrd="0" presId="urn:microsoft.com/office/officeart/2005/8/layout/vList3"/>
    <dgm:cxn modelId="{DD76A902-DB30-4185-B3A6-F04A6AD904BF}" type="presParOf" srcId="{6DB3C974-FCE4-4436-9326-628BA91D1899}" destId="{55751BC0-EC6E-4D44-BD3B-6D113D11DE41}" srcOrd="0" destOrd="0" presId="urn:microsoft.com/office/officeart/2005/8/layout/vList3"/>
    <dgm:cxn modelId="{51B6E4B7-E847-46B5-BD23-0A00826BC9AC}" type="presParOf" srcId="{6DB3C974-FCE4-4436-9326-628BA91D1899}" destId="{E24CA71F-3A33-4158-9334-898DA4B524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304C1-4752-4CFD-8222-CB942B797153}" type="doc">
      <dgm:prSet loTypeId="urn:microsoft.com/office/officeart/2005/8/layout/vList2" loCatId="list" qsTypeId="urn:microsoft.com/office/officeart/2005/8/quickstyle/3d3" qsCatId="3D" csTypeId="urn:microsoft.com/office/officeart/2005/8/colors/accent2_1" csCatId="accent2" phldr="1"/>
      <dgm:spPr/>
      <dgm:t>
        <a:bodyPr/>
        <a:lstStyle/>
        <a:p>
          <a:endParaRPr lang="en-IN"/>
        </a:p>
      </dgm:t>
    </dgm:pt>
    <dgm:pt modelId="{49CEE5F4-14B3-43D0-91D0-E5FEFBE2A38F}">
      <dgm:prSet/>
      <dgm:spPr/>
      <dgm:t>
        <a:bodyPr/>
        <a:lstStyle/>
        <a:p>
          <a:r>
            <a:rPr lang="en-US" b="1" dirty="0"/>
            <a:t>Null Hypothesis (H0)</a:t>
          </a:r>
          <a:r>
            <a:rPr lang="en-US" dirty="0"/>
            <a:t>: There is no significant relationship between the health parameters (age, gender, blood pressure, BMI, cholesterol level, smoking, alcohol consumption, physical activity etc.) and the risk of cardiovascular disease (CVD) in the study population.</a:t>
          </a:r>
          <a:endParaRPr lang="en-IN" dirty="0"/>
        </a:p>
      </dgm:t>
    </dgm:pt>
    <dgm:pt modelId="{AF61A3E2-1524-4DF9-AFB7-9CA5CF54A2D2}" type="parTrans" cxnId="{EDA64587-6E92-4A94-B476-E8133B91EF08}">
      <dgm:prSet/>
      <dgm:spPr/>
      <dgm:t>
        <a:bodyPr/>
        <a:lstStyle/>
        <a:p>
          <a:endParaRPr lang="en-IN"/>
        </a:p>
      </dgm:t>
    </dgm:pt>
    <dgm:pt modelId="{C52A956B-78CB-4524-865B-E6200FC8974B}" type="sibTrans" cxnId="{EDA64587-6E92-4A94-B476-E8133B91EF08}">
      <dgm:prSet/>
      <dgm:spPr/>
      <dgm:t>
        <a:bodyPr/>
        <a:lstStyle/>
        <a:p>
          <a:endParaRPr lang="en-IN"/>
        </a:p>
      </dgm:t>
    </dgm:pt>
    <dgm:pt modelId="{3A1FD4C5-AFB4-44B2-9777-CCF14DC39C5E}">
      <dgm:prSet/>
      <dgm:spPr/>
      <dgm:t>
        <a:bodyPr/>
        <a:lstStyle/>
        <a:p>
          <a:r>
            <a:rPr lang="en-US" b="1" dirty="0"/>
            <a:t>Alternative Hypothesis (H1):</a:t>
          </a:r>
          <a:r>
            <a:rPr lang="en-US" dirty="0"/>
            <a:t> There is a significant relationship between the health parameters (age, gender, blood pressure, BMI, cholesterol level, smoking, alcohol consumption, physical activity etc.) and the risk of cardiovascular disease (CVD) in the study population.</a:t>
          </a:r>
          <a:endParaRPr lang="en-IN" dirty="0"/>
        </a:p>
      </dgm:t>
    </dgm:pt>
    <dgm:pt modelId="{19DE3BF5-C8EF-4F12-8350-3294621215B1}" type="parTrans" cxnId="{223A5158-5645-4EA1-9831-AF4CFC4D20AB}">
      <dgm:prSet/>
      <dgm:spPr/>
      <dgm:t>
        <a:bodyPr/>
        <a:lstStyle/>
        <a:p>
          <a:endParaRPr lang="en-IN"/>
        </a:p>
      </dgm:t>
    </dgm:pt>
    <dgm:pt modelId="{E7860FF8-61E0-4F84-83E7-3334C2C22BF1}" type="sibTrans" cxnId="{223A5158-5645-4EA1-9831-AF4CFC4D20AB}">
      <dgm:prSet/>
      <dgm:spPr/>
      <dgm:t>
        <a:bodyPr/>
        <a:lstStyle/>
        <a:p>
          <a:endParaRPr lang="en-IN"/>
        </a:p>
      </dgm:t>
    </dgm:pt>
    <dgm:pt modelId="{2E206E11-7B3E-4C17-A0F3-AF6F19FF4BE8}" type="pres">
      <dgm:prSet presAssocID="{4DA304C1-4752-4CFD-8222-CB942B797153}" presName="linear" presStyleCnt="0">
        <dgm:presLayoutVars>
          <dgm:animLvl val="lvl"/>
          <dgm:resizeHandles val="exact"/>
        </dgm:presLayoutVars>
      </dgm:prSet>
      <dgm:spPr/>
    </dgm:pt>
    <dgm:pt modelId="{A5079F3F-CFC6-4C2C-9615-C8169EA98997}" type="pres">
      <dgm:prSet presAssocID="{49CEE5F4-14B3-43D0-91D0-E5FEFBE2A38F}" presName="parentText" presStyleLbl="node1" presStyleIdx="0" presStyleCnt="2" custLinFactY="-2611" custLinFactNeighborX="364" custLinFactNeighborY="-100000">
        <dgm:presLayoutVars>
          <dgm:chMax val="0"/>
          <dgm:bulletEnabled val="1"/>
        </dgm:presLayoutVars>
      </dgm:prSet>
      <dgm:spPr/>
    </dgm:pt>
    <dgm:pt modelId="{483DA96D-9F06-49C2-9A96-7F08B5067861}" type="pres">
      <dgm:prSet presAssocID="{C52A956B-78CB-4524-865B-E6200FC8974B}" presName="spacer" presStyleCnt="0"/>
      <dgm:spPr/>
    </dgm:pt>
    <dgm:pt modelId="{91BF899B-2C18-4B61-B74D-DD10E699E725}" type="pres">
      <dgm:prSet presAssocID="{3A1FD4C5-AFB4-44B2-9777-CCF14DC39C5E}" presName="parentText" presStyleLbl="node1" presStyleIdx="1" presStyleCnt="2">
        <dgm:presLayoutVars>
          <dgm:chMax val="0"/>
          <dgm:bulletEnabled val="1"/>
        </dgm:presLayoutVars>
      </dgm:prSet>
      <dgm:spPr/>
    </dgm:pt>
  </dgm:ptLst>
  <dgm:cxnLst>
    <dgm:cxn modelId="{85299D0F-2E89-454E-974F-DFD578AB6B53}" type="presOf" srcId="{3A1FD4C5-AFB4-44B2-9777-CCF14DC39C5E}" destId="{91BF899B-2C18-4B61-B74D-DD10E699E725}" srcOrd="0" destOrd="0" presId="urn:microsoft.com/office/officeart/2005/8/layout/vList2"/>
    <dgm:cxn modelId="{CEB3E346-C871-44F2-A8AD-1D1511E5ADD9}" type="presOf" srcId="{4DA304C1-4752-4CFD-8222-CB942B797153}" destId="{2E206E11-7B3E-4C17-A0F3-AF6F19FF4BE8}" srcOrd="0" destOrd="0" presId="urn:microsoft.com/office/officeart/2005/8/layout/vList2"/>
    <dgm:cxn modelId="{223A5158-5645-4EA1-9831-AF4CFC4D20AB}" srcId="{4DA304C1-4752-4CFD-8222-CB942B797153}" destId="{3A1FD4C5-AFB4-44B2-9777-CCF14DC39C5E}" srcOrd="1" destOrd="0" parTransId="{19DE3BF5-C8EF-4F12-8350-3294621215B1}" sibTransId="{E7860FF8-61E0-4F84-83E7-3334C2C22BF1}"/>
    <dgm:cxn modelId="{EDA64587-6E92-4A94-B476-E8133B91EF08}" srcId="{4DA304C1-4752-4CFD-8222-CB942B797153}" destId="{49CEE5F4-14B3-43D0-91D0-E5FEFBE2A38F}" srcOrd="0" destOrd="0" parTransId="{AF61A3E2-1524-4DF9-AFB7-9CA5CF54A2D2}" sibTransId="{C52A956B-78CB-4524-865B-E6200FC8974B}"/>
    <dgm:cxn modelId="{111632FD-CDF5-4EE9-87CB-458FCD70F993}" type="presOf" srcId="{49CEE5F4-14B3-43D0-91D0-E5FEFBE2A38F}" destId="{A5079F3F-CFC6-4C2C-9615-C8169EA98997}" srcOrd="0" destOrd="0" presId="urn:microsoft.com/office/officeart/2005/8/layout/vList2"/>
    <dgm:cxn modelId="{85BB9539-1469-4541-8544-6CA7CE6A875C}" type="presParOf" srcId="{2E206E11-7B3E-4C17-A0F3-AF6F19FF4BE8}" destId="{A5079F3F-CFC6-4C2C-9615-C8169EA98997}" srcOrd="0" destOrd="0" presId="urn:microsoft.com/office/officeart/2005/8/layout/vList2"/>
    <dgm:cxn modelId="{A6047E30-57D1-4782-95B2-744303D1D4FA}" type="presParOf" srcId="{2E206E11-7B3E-4C17-A0F3-AF6F19FF4BE8}" destId="{483DA96D-9F06-49C2-9A96-7F08B5067861}" srcOrd="1" destOrd="0" presId="urn:microsoft.com/office/officeart/2005/8/layout/vList2"/>
    <dgm:cxn modelId="{E08808E9-6B0B-4872-ABF8-9F09646DC89D}" type="presParOf" srcId="{2E206E11-7B3E-4C17-A0F3-AF6F19FF4BE8}" destId="{91BF899B-2C18-4B61-B74D-DD10E699E72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03528-4AEA-4BFA-9FE6-09F1C8C8AD9E}">
      <dsp:nvSpPr>
        <dsp:cNvPr id="0" name=""/>
        <dsp:cNvSpPr/>
      </dsp:nvSpPr>
      <dsp:spPr>
        <a:xfrm rot="10800000">
          <a:off x="1186634" y="0"/>
          <a:ext cx="8209409" cy="2227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2367" tIns="87630" rIns="163576" bIns="87630" numCol="1" spcCol="1270" anchor="ctr" anchorCtr="0">
          <a:noAutofit/>
        </a:bodyPr>
        <a:lstStyle/>
        <a:p>
          <a:pPr marL="0" lvl="0" indent="0" algn="just" defTabSz="1022350">
            <a:lnSpc>
              <a:spcPct val="90000"/>
            </a:lnSpc>
            <a:spcBef>
              <a:spcPct val="0"/>
            </a:spcBef>
            <a:spcAft>
              <a:spcPct val="35000"/>
            </a:spcAft>
            <a:buNone/>
          </a:pPr>
          <a:r>
            <a:rPr lang="en-US" sz="2300" b="1" kern="1200" dirty="0"/>
            <a:t>Aim:</a:t>
          </a:r>
          <a:r>
            <a:rPr lang="en-US" sz="2300" kern="1200" dirty="0"/>
            <a:t> To identify significant health indicators associated with cardiovascular disease and to develop predictive machine learning models to predict the presence of cardiovascular disease based on these indicators.</a:t>
          </a:r>
          <a:endParaRPr lang="en-IN" sz="2300" kern="1200" dirty="0"/>
        </a:p>
      </dsp:txBody>
      <dsp:txXfrm rot="10800000">
        <a:off x="1743566" y="0"/>
        <a:ext cx="7652477" cy="2227729"/>
      </dsp:txXfrm>
    </dsp:sp>
    <dsp:sp modelId="{E043B58B-DE78-44BF-88BC-663AAE5E7358}">
      <dsp:nvSpPr>
        <dsp:cNvPr id="0" name=""/>
        <dsp:cNvSpPr/>
      </dsp:nvSpPr>
      <dsp:spPr>
        <a:xfrm>
          <a:off x="285118" y="118915"/>
          <a:ext cx="2227729" cy="22487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4CA71F-3A33-4158-9334-898DA4B5248D}">
      <dsp:nvSpPr>
        <dsp:cNvPr id="0" name=""/>
        <dsp:cNvSpPr/>
      </dsp:nvSpPr>
      <dsp:spPr>
        <a:xfrm rot="10800000">
          <a:off x="1169711" y="2914309"/>
          <a:ext cx="8118173" cy="2227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2367" tIns="87630" rIns="163576" bIns="87630" numCol="1" spcCol="1270" anchor="ctr" anchorCtr="0">
          <a:noAutofit/>
        </a:bodyPr>
        <a:lstStyle/>
        <a:p>
          <a:pPr marL="0" lvl="0" indent="0" algn="just" defTabSz="1022350">
            <a:lnSpc>
              <a:spcPct val="90000"/>
            </a:lnSpc>
            <a:spcBef>
              <a:spcPct val="0"/>
            </a:spcBef>
            <a:spcAft>
              <a:spcPct val="35000"/>
            </a:spcAft>
            <a:buNone/>
          </a:pPr>
          <a:r>
            <a:rPr lang="en-US" sz="2300" b="1" kern="1200" dirty="0"/>
            <a:t>Purpose:</a:t>
          </a:r>
          <a:r>
            <a:rPr lang="en-US" sz="2300" kern="1200" dirty="0"/>
            <a:t> To Conduct a cross-sectional study to analyze the health screening dataset and to understand the relationship between various health indicators and the presence of cardiovascular disease. </a:t>
          </a:r>
          <a:endParaRPr lang="en-IN" sz="2300" kern="1200" dirty="0"/>
        </a:p>
      </dsp:txBody>
      <dsp:txXfrm rot="10800000">
        <a:off x="1726643" y="2914309"/>
        <a:ext cx="7561241" cy="2227729"/>
      </dsp:txXfrm>
    </dsp:sp>
    <dsp:sp modelId="{55751BC0-EC6E-4D44-BD3B-6D113D11DE41}">
      <dsp:nvSpPr>
        <dsp:cNvPr id="0" name=""/>
        <dsp:cNvSpPr/>
      </dsp:nvSpPr>
      <dsp:spPr>
        <a:xfrm>
          <a:off x="394006" y="2903549"/>
          <a:ext cx="2227729" cy="22277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9F3F-CFC6-4C2C-9615-C8169EA98997}">
      <dsp:nvSpPr>
        <dsp:cNvPr id="0" name=""/>
        <dsp:cNvSpPr/>
      </dsp:nvSpPr>
      <dsp:spPr>
        <a:xfrm>
          <a:off x="0" y="168694"/>
          <a:ext cx="10058399" cy="1614600"/>
        </a:xfrm>
        <a:prstGeom prst="roundRect">
          <a:avLst/>
        </a:prstGeom>
        <a:solidFill>
          <a:schemeClr val="lt1">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Null Hypothesis (H0)</a:t>
          </a:r>
          <a:r>
            <a:rPr lang="en-US" sz="2300" kern="1200" dirty="0"/>
            <a:t>: There is no significant relationship between the health parameters (age, gender, blood pressure, BMI, cholesterol level, smoking, alcohol consumption, physical activity etc.) and the risk of cardiovascular disease (CVD) in the study population.</a:t>
          </a:r>
          <a:endParaRPr lang="en-IN" sz="2300" kern="1200" dirty="0"/>
        </a:p>
      </dsp:txBody>
      <dsp:txXfrm>
        <a:off x="78818" y="247512"/>
        <a:ext cx="9900763" cy="1456964"/>
      </dsp:txXfrm>
    </dsp:sp>
    <dsp:sp modelId="{91BF899B-2C18-4B61-B74D-DD10E699E725}">
      <dsp:nvSpPr>
        <dsp:cNvPr id="0" name=""/>
        <dsp:cNvSpPr/>
      </dsp:nvSpPr>
      <dsp:spPr>
        <a:xfrm>
          <a:off x="0" y="1957932"/>
          <a:ext cx="10058399" cy="1614600"/>
        </a:xfrm>
        <a:prstGeom prst="roundRect">
          <a:avLst/>
        </a:prstGeom>
        <a:solidFill>
          <a:schemeClr val="lt1">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Alternative Hypothesis (H1):</a:t>
          </a:r>
          <a:r>
            <a:rPr lang="en-US" sz="2300" kern="1200" dirty="0"/>
            <a:t> There is a significant relationship between the health parameters (age, gender, blood pressure, BMI, cholesterol level, smoking, alcohol consumption, physical activity etc.) and the risk of cardiovascular disease (CVD) in the study population.</a:t>
          </a:r>
          <a:endParaRPr lang="en-IN" sz="2300" kern="1200" dirty="0"/>
        </a:p>
      </dsp:txBody>
      <dsp:txXfrm>
        <a:off x="78818" y="2036750"/>
        <a:ext cx="9900763" cy="145696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C2B51-7BFE-43E5-A9F4-B586DEFAC244}" type="datetimeFigureOut">
              <a:rPr lang="en-IN" smtClean="0"/>
              <a:t>05-12-2023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A752A-6EE8-4E7D-A88E-B82D29DC44DB}" type="slidenum">
              <a:rPr lang="en-IN" smtClean="0"/>
              <a:t>‹#›</a:t>
            </a:fld>
            <a:endParaRPr lang="en-IN"/>
          </a:p>
        </p:txBody>
      </p:sp>
    </p:spTree>
    <p:extLst>
      <p:ext uri="{BB962C8B-B14F-4D97-AF65-F5344CB8AC3E}">
        <p14:creationId xmlns:p14="http://schemas.microsoft.com/office/powerpoint/2010/main" val="76012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a:t>
            </a:fld>
            <a:endParaRPr lang="en-IN"/>
          </a:p>
        </p:txBody>
      </p:sp>
    </p:spTree>
    <p:extLst>
      <p:ext uri="{BB962C8B-B14F-4D97-AF65-F5344CB8AC3E}">
        <p14:creationId xmlns:p14="http://schemas.microsoft.com/office/powerpoint/2010/main" val="274908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Kendall (1955) rank correlation coefficient evaluates the degree of similarity between two sets of ranks given to a same set of objects. Spearman's rank correlation measures the strength and direction of association between two ranked variables.</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23</a:t>
            </a:fld>
            <a:endParaRPr lang="en-IN"/>
          </a:p>
        </p:txBody>
      </p:sp>
    </p:spTree>
    <p:extLst>
      <p:ext uri="{BB962C8B-B14F-4D97-AF65-F5344CB8AC3E}">
        <p14:creationId xmlns:p14="http://schemas.microsoft.com/office/powerpoint/2010/main" val="164474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Based on the nature of the dependant variable (categorical, dichotomous) in the dataset, we couldn’t perform Mann Whitney U test, Kruskal Wallis Test, Wilcoxon Signed Rank test on our dataset.</a:t>
            </a:r>
          </a:p>
        </p:txBody>
      </p:sp>
      <p:sp>
        <p:nvSpPr>
          <p:cNvPr id="4" name="Slide Number Placeholder 3"/>
          <p:cNvSpPr>
            <a:spLocks noGrp="1"/>
          </p:cNvSpPr>
          <p:nvPr>
            <p:ph type="sldNum" sz="quarter" idx="5"/>
          </p:nvPr>
        </p:nvSpPr>
        <p:spPr/>
        <p:txBody>
          <a:bodyPr/>
          <a:lstStyle/>
          <a:p>
            <a:fld id="{23DA752A-6EE8-4E7D-A88E-B82D29DC44DB}" type="slidenum">
              <a:rPr lang="en-IN" smtClean="0"/>
              <a:t>26</a:t>
            </a:fld>
            <a:endParaRPr lang="en-IN"/>
          </a:p>
        </p:txBody>
      </p:sp>
    </p:spTree>
    <p:extLst>
      <p:ext uri="{BB962C8B-B14F-4D97-AF65-F5344CB8AC3E}">
        <p14:creationId xmlns:p14="http://schemas.microsoft.com/office/powerpoint/2010/main" val="269493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 direction and magnitude of the coefficients provide information about the strength and nature of these relationships, and the model fit suggests that the included variables explain a moderate amount of the variance in the presence of cardiovascular disease.</a:t>
            </a:r>
            <a:endParaRPr lang="en-US" sz="1200" dirty="0"/>
          </a:p>
          <a:p>
            <a:pPr algn="just"/>
            <a:r>
              <a:rPr lang="en-US" sz="1200" dirty="0"/>
              <a:t>Significant Variables: </a:t>
            </a:r>
          </a:p>
          <a:p>
            <a:pPr algn="just"/>
            <a:r>
              <a:rPr lang="en-US" sz="1200" dirty="0"/>
              <a:t>The coefficients of the variables "</a:t>
            </a:r>
            <a:r>
              <a:rPr lang="en-US" sz="1200" dirty="0" err="1"/>
              <a:t>AgeinYr</a:t>
            </a:r>
            <a:r>
              <a:rPr lang="en-US" sz="1200" dirty="0"/>
              <a:t>", "height", "weight", "systolic BP", "Diastolic BP", "cholesterol", "</a:t>
            </a:r>
            <a:r>
              <a:rPr lang="en-US" sz="1200" dirty="0" err="1"/>
              <a:t>gluc</a:t>
            </a:r>
            <a:r>
              <a:rPr lang="en-US" sz="1200" dirty="0"/>
              <a:t>", "smoke", "alco", and "active" are all statistically significant (P &lt; 0.05). This suggests that these variables are associated with the presence of cardiovascular disease.</a:t>
            </a:r>
            <a:endParaRPr lang="en-IN" sz="1200" dirty="0"/>
          </a:p>
          <a:p>
            <a:pPr algn="just"/>
            <a:r>
              <a:rPr lang="en-IN" sz="1200" dirty="0"/>
              <a:t>Effect Direction:</a:t>
            </a:r>
          </a:p>
          <a:p>
            <a:pPr marL="0" indent="0" algn="just">
              <a:buNone/>
            </a:pPr>
            <a:r>
              <a:rPr lang="en-US" sz="1200" dirty="0"/>
              <a:t>The positive coefficients (e.g., "systolic BP", "Diastolic BP", "cholesterol") indicate that an increase in these variables is associated with a higher likelihood of cardiovascular disease, while the negative coefficients (e.g., "</a:t>
            </a:r>
            <a:r>
              <a:rPr lang="en-US" sz="1200" dirty="0" err="1"/>
              <a:t>gluc</a:t>
            </a:r>
            <a:r>
              <a:rPr lang="en-US" sz="1200" dirty="0"/>
              <a:t>", "smoke", "alco", "active") suggest a lower likelihood of cardiovascular disease with an increase in these variables.</a:t>
            </a:r>
          </a:p>
          <a:p>
            <a:pPr algn="just"/>
            <a:r>
              <a:rPr lang="en-IN" sz="1200" dirty="0"/>
              <a:t>Magnitude of Effect:</a:t>
            </a:r>
          </a:p>
          <a:p>
            <a:pPr marL="0" indent="0" algn="just">
              <a:buNone/>
            </a:pPr>
            <a:r>
              <a:rPr lang="en-US" sz="1200" dirty="0"/>
              <a:t>The magnitude of the coefficients provides information about the strength of the relationship between the independent variables and the presence of cardiovascular disease. For example, "systolic BP" has a relatively large coefficient (0.0642), indicating a stronger effect compared to other variables.</a:t>
            </a:r>
          </a:p>
          <a:p>
            <a:pPr algn="just"/>
            <a:r>
              <a:rPr lang="en-IN" sz="1200" dirty="0"/>
              <a:t>Model Fit:</a:t>
            </a:r>
          </a:p>
          <a:p>
            <a:pPr marL="0" indent="0" algn="just">
              <a:buNone/>
            </a:pPr>
            <a:r>
              <a:rPr lang="en-US" sz="1200" dirty="0"/>
              <a:t>The Pseudo R-squared value of 0.1864 suggests that the model explains approximately 18.64% of the variance in the presence of cardiovascular disease. It indicates that there are other factors not accounted for in the model.</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27</a:t>
            </a:fld>
            <a:endParaRPr lang="en-IN"/>
          </a:p>
        </p:txBody>
      </p:sp>
    </p:spTree>
    <p:extLst>
      <p:ext uri="{BB962C8B-B14F-4D97-AF65-F5344CB8AC3E}">
        <p14:creationId xmlns:p14="http://schemas.microsoft.com/office/powerpoint/2010/main" val="387949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34</a:t>
            </a:fld>
            <a:endParaRPr lang="en-IN"/>
          </a:p>
        </p:txBody>
      </p:sp>
    </p:spTree>
    <p:extLst>
      <p:ext uri="{BB962C8B-B14F-4D97-AF65-F5344CB8AC3E}">
        <p14:creationId xmlns:p14="http://schemas.microsoft.com/office/powerpoint/2010/main" val="258739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The health screening dataset contains various features such as age, gender, height, weight, blood pressure, cholesterol level, glucose level, smoking status, alcohol intake, physical activity, and the presence of cardiovascular disease. Given the nature of the dataset, several machine learning models can be used for analysis, including logistic regression, decision trees, random forests, and support vector machines (SVM).</a:t>
            </a:r>
          </a:p>
          <a:p>
            <a:pPr algn="just"/>
            <a:r>
              <a:rPr lang="en-US" sz="1200" dirty="0"/>
              <a:t>Preprocess the data by handling missing values, encoding categorical variables, and scaling the features if necessary. </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35</a:t>
            </a:fld>
            <a:endParaRPr lang="en-IN"/>
          </a:p>
        </p:txBody>
      </p:sp>
    </p:spTree>
    <p:extLst>
      <p:ext uri="{BB962C8B-B14F-4D97-AF65-F5344CB8AC3E}">
        <p14:creationId xmlns:p14="http://schemas.microsoft.com/office/powerpoint/2010/main" val="345952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widely used for binary classification tasks, such as predicting the presence of a disease based on health screening data. Logistic regression models the probability of a binary outcome based on one or more predictor variables.</a:t>
            </a:r>
          </a:p>
          <a:p>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36</a:t>
            </a:fld>
            <a:endParaRPr lang="en-IN"/>
          </a:p>
        </p:txBody>
      </p:sp>
    </p:spTree>
    <p:extLst>
      <p:ext uri="{BB962C8B-B14F-4D97-AF65-F5344CB8AC3E}">
        <p14:creationId xmlns:p14="http://schemas.microsoft.com/office/powerpoint/2010/main" val="21747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Decision trees are used to understand the most important features for predicting health conditions. They are easy to interpret and can handle both numerical and categorical data.</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37</a:t>
            </a:fld>
            <a:endParaRPr lang="en-IN"/>
          </a:p>
        </p:txBody>
      </p:sp>
    </p:spTree>
    <p:extLst>
      <p:ext uri="{BB962C8B-B14F-4D97-AF65-F5344CB8AC3E}">
        <p14:creationId xmlns:p14="http://schemas.microsoft.com/office/powerpoint/2010/main" val="315411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Random forests are an ensemble learning method that can be used for classification tasks in health screening datasets. They are robust to overfitting and can handle large datasets with high dimensionality.</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38</a:t>
            </a:fld>
            <a:endParaRPr lang="en-IN"/>
          </a:p>
        </p:txBody>
      </p:sp>
    </p:spTree>
    <p:extLst>
      <p:ext uri="{BB962C8B-B14F-4D97-AF65-F5344CB8AC3E}">
        <p14:creationId xmlns:p14="http://schemas.microsoft.com/office/powerpoint/2010/main" val="280829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SVMs are effective for binary classification tasks, including predicting the presence of a disease based on health screening features. They work well in high-dimensional spaces and are effective when the number of samples is less than the number of dimensions.</a:t>
            </a:r>
            <a:endParaRPr lang="en-IN"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39</a:t>
            </a:fld>
            <a:endParaRPr lang="en-IN"/>
          </a:p>
        </p:txBody>
      </p:sp>
    </p:spTree>
    <p:extLst>
      <p:ext uri="{BB962C8B-B14F-4D97-AF65-F5344CB8AC3E}">
        <p14:creationId xmlns:p14="http://schemas.microsoft.com/office/powerpoint/2010/main" val="46511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sz="1200" dirty="0"/>
              <a:t>Accuracy: It measures the proportion of correctly predicted instances out of the total instances. The Support Vector Machine model has the highest accuracy of 0.726358, followed by Logistic Regression with an accuracy of 0.722648.</a:t>
            </a:r>
          </a:p>
          <a:p>
            <a:pPr marL="285750" indent="-285750" algn="just">
              <a:buFont typeface="Arial" panose="020B0604020202020204" pitchFamily="34" charset="0"/>
              <a:buChar char="•"/>
            </a:pPr>
            <a:r>
              <a:rPr lang="en-US" sz="1200" dirty="0"/>
              <a:t>Precision: It measures the proportion of true positive predictions out of the total positive predictions. The Support Vector Machine model also has the highest precision of 0.762964, indicating its ability to avoid false positives.</a:t>
            </a:r>
          </a:p>
          <a:p>
            <a:pPr marL="285750" indent="-285750" algn="just">
              <a:buFont typeface="Arial" panose="020B0604020202020204" pitchFamily="34" charset="0"/>
              <a:buChar char="•"/>
            </a:pPr>
            <a:r>
              <a:rPr lang="en-US" sz="1200" dirty="0"/>
              <a:t>Recall: It measures the proportion of true positive predictions out of the actual positives. The Random Forest model has the highest recall of 0.670908, indicating its ability to identify all actual positive instances.</a:t>
            </a:r>
          </a:p>
          <a:p>
            <a:pPr marL="285750" indent="-285750" algn="just">
              <a:buFont typeface="Arial" panose="020B0604020202020204" pitchFamily="34" charset="0"/>
              <a:buChar char="•"/>
            </a:pPr>
            <a:r>
              <a:rPr lang="en-US" sz="1200" dirty="0"/>
              <a:t>F1 Score: The Support Vector Machine model has the highest F1 score of 0.692486, which is a balance between precision and recall.</a:t>
            </a:r>
            <a:endParaRPr lang="en-US" dirty="0"/>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r>
              <a:rPr lang="en-US" b="0" i="0" dirty="0">
                <a:solidFill>
                  <a:srgbClr val="13343B"/>
                </a:solidFill>
                <a:effectLst/>
                <a:latin typeface="__fkGroteskNeue_532e43"/>
              </a:rPr>
              <a:t>Based on these metrics, the Support Vector Machine model appears to perform the best across multiple evaluation metrics. However, the choice of the best model ultimately depends on the specific requirements and trade-offs of the problem at hand. It's important to consider the specific goals and constraints of the application when selecting the best model.</a:t>
            </a:r>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40</a:t>
            </a:fld>
            <a:endParaRPr lang="en-IN"/>
          </a:p>
        </p:txBody>
      </p:sp>
    </p:spTree>
    <p:extLst>
      <p:ext uri="{BB962C8B-B14F-4D97-AF65-F5344CB8AC3E}">
        <p14:creationId xmlns:p14="http://schemas.microsoft.com/office/powerpoint/2010/main" val="119986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gn="just">
              <a:buAutoNum type="arabicPeriod"/>
            </a:pPr>
            <a:r>
              <a:rPr lang="en-US" sz="1200" b="1" dirty="0"/>
              <a:t>Data Import: </a:t>
            </a:r>
            <a:r>
              <a:rPr lang="en-US" sz="1200" dirty="0"/>
              <a:t>The health screening dataset was imported into python Jupiter notebook.</a:t>
            </a:r>
          </a:p>
          <a:p>
            <a:pPr marL="514350" indent="-514350" algn="just">
              <a:buAutoNum type="arabicPeriod"/>
            </a:pPr>
            <a:r>
              <a:rPr lang="en-US" sz="1200" b="1" dirty="0"/>
              <a:t>Data Cleaning: </a:t>
            </a:r>
            <a:r>
              <a:rPr lang="en-US" sz="1200" dirty="0"/>
              <a:t>The dataset was cleaned to handle missing values, outliers and any inconsistencies of the data.</a:t>
            </a:r>
          </a:p>
          <a:p>
            <a:pPr marL="514350" indent="-514350" algn="just">
              <a:buAutoNum type="arabicPeriod"/>
            </a:pPr>
            <a:r>
              <a:rPr lang="en-US" sz="1200" b="1" dirty="0"/>
              <a:t>Statistical Analysis:</a:t>
            </a:r>
            <a:r>
              <a:rPr lang="en-US" sz="1200" dirty="0"/>
              <a:t> Descriptive statistics will be used to summarize the characteristics of the dataset, and inferential statistics may be used to identify relationships between variables.</a:t>
            </a:r>
          </a:p>
          <a:p>
            <a:pPr marL="514350" indent="-514350" algn="just">
              <a:buAutoNum type="arabicPeriod"/>
            </a:pPr>
            <a:r>
              <a:rPr lang="en-US" sz="1200" b="1" dirty="0"/>
              <a:t>Hypothesis Testing</a:t>
            </a:r>
            <a:r>
              <a:rPr lang="en-US" sz="1200" dirty="0"/>
              <a:t>: Hypothesis tests was conducted to determine if there are significant differences in health indicators between individuals with and without cardiovascular disease.</a:t>
            </a:r>
          </a:p>
          <a:p>
            <a:pPr marL="0" indent="0" algn="just">
              <a:buNone/>
            </a:pPr>
            <a:r>
              <a:rPr lang="en-IN" sz="1200" b="1" dirty="0"/>
              <a:t>5. </a:t>
            </a:r>
            <a:r>
              <a:rPr lang="en-US" sz="1200" b="1" dirty="0"/>
              <a:t>Development of Predictive Machine Learning Models: </a:t>
            </a:r>
            <a:r>
              <a:rPr lang="en-US" sz="1200" dirty="0"/>
              <a:t>Machine learning models, such as logistic regression, decision trees, random forests, and support vector machines, were developed to predict the presence of cardiovascular disease based on the health indicators in the dataset.</a:t>
            </a:r>
          </a:p>
          <a:p>
            <a:pPr marL="0" indent="0" algn="just">
              <a:buNone/>
            </a:pPr>
            <a:r>
              <a:rPr lang="en-US" sz="1200" dirty="0"/>
              <a:t>6. </a:t>
            </a:r>
            <a:r>
              <a:rPr lang="en-US" sz="1200" b="1" dirty="0"/>
              <a:t>Evaluation of Predictive Models: </a:t>
            </a:r>
            <a:r>
              <a:rPr lang="en-US" sz="1200" dirty="0"/>
              <a:t>The predictive models were evaluated using appropriate metrics, such as accuracy, precision, recall, and F1 score, to determine their performance.</a:t>
            </a:r>
            <a:endParaRPr lang="en-IN" sz="1200" dirty="0"/>
          </a:p>
          <a:p>
            <a:pPr marL="514350" indent="-514350" algn="just">
              <a:buAutoNum type="arabicPeriod"/>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5</a:t>
            </a:fld>
            <a:endParaRPr lang="en-IN"/>
          </a:p>
        </p:txBody>
      </p:sp>
    </p:spTree>
    <p:extLst>
      <p:ext uri="{BB962C8B-B14F-4D97-AF65-F5344CB8AC3E}">
        <p14:creationId xmlns:p14="http://schemas.microsoft.com/office/powerpoint/2010/main" val="337554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Answers to the research questions</a:t>
            </a:r>
          </a:p>
        </p:txBody>
      </p:sp>
      <p:sp>
        <p:nvSpPr>
          <p:cNvPr id="4" name="Slide Number Placeholder 3"/>
          <p:cNvSpPr>
            <a:spLocks noGrp="1"/>
          </p:cNvSpPr>
          <p:nvPr>
            <p:ph type="sldNum" sz="quarter" idx="5"/>
          </p:nvPr>
        </p:nvSpPr>
        <p:spPr/>
        <p:txBody>
          <a:bodyPr/>
          <a:lstStyle/>
          <a:p>
            <a:fld id="{23DA752A-6EE8-4E7D-A88E-B82D29DC44DB}" type="slidenum">
              <a:rPr lang="en-IN" smtClean="0"/>
              <a:t>41</a:t>
            </a:fld>
            <a:endParaRPr lang="en-IN"/>
          </a:p>
        </p:txBody>
      </p:sp>
    </p:spTree>
    <p:extLst>
      <p:ext uri="{BB962C8B-B14F-4D97-AF65-F5344CB8AC3E}">
        <p14:creationId xmlns:p14="http://schemas.microsoft.com/office/powerpoint/2010/main" val="83208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Outliers are data points that significantly differ from the rest of the data, and they can have a substantial impact on the results of statistical analyses and machine learning models. Therefore, it is crucial to identify and handle outliers appropriately. </a:t>
            </a:r>
          </a:p>
          <a:p>
            <a:pPr algn="just"/>
            <a:r>
              <a:rPr lang="en-US" dirty="0"/>
              <a:t>Common techniques for identifying and handling outliers in data analysis include: Visualizing the data: Box plots, histograms, and scatter plots can help identify outliers visually. </a:t>
            </a:r>
          </a:p>
          <a:p>
            <a:pPr algn="just"/>
            <a:r>
              <a:rPr lang="en-US" dirty="0"/>
              <a:t>The boxplot is a graphical representation of the distribution of a dataset. It displays the minimum, first quartile (Q1), median, third quartile (Q3), and maximum of a set of data. The boxplot is useful for identifying the central tendency, variability, and skewness of the data, as well as for detecting outliers.</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12</a:t>
            </a:fld>
            <a:endParaRPr lang="en-IN"/>
          </a:p>
        </p:txBody>
      </p:sp>
    </p:spTree>
    <p:extLst>
      <p:ext uri="{BB962C8B-B14F-4D97-AF65-F5344CB8AC3E}">
        <p14:creationId xmlns:p14="http://schemas.microsoft.com/office/powerpoint/2010/main" val="439156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rPr>
              <a:t>Data visualization using Boxplot method to identify outliers: The boxplot is a graphical representation of the distribution of a dataset. It displays the minimum, first quartile (Q1), median, third quartile (Q3), and maximum of a set of data. The boxplot is useful for identifying the central tendency, variability, and skewness of the data, as well as for detecting outliers.</a:t>
            </a:r>
            <a:endParaRPr lang="en-IN"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13</a:t>
            </a:fld>
            <a:endParaRPr lang="en-IN"/>
          </a:p>
        </p:txBody>
      </p:sp>
    </p:spTree>
    <p:extLst>
      <p:ext uri="{BB962C8B-B14F-4D97-AF65-F5344CB8AC3E}">
        <p14:creationId xmlns:p14="http://schemas.microsoft.com/office/powerpoint/2010/main" val="205186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rPr>
              <a:t>Visualization of outliers using scattered plot method: To identify outliers using a scatter plot, you can visually inspect the data for any points that deviate significantly from the overall pattern of the plot. In the health screening dataset, you can create a scatter plot to visualize the relationship between two variables and identify potential outliers.</a:t>
            </a:r>
            <a:endParaRPr lang="en-IN"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14</a:t>
            </a:fld>
            <a:endParaRPr lang="en-IN"/>
          </a:p>
        </p:txBody>
      </p:sp>
    </p:spTree>
    <p:extLst>
      <p:ext uri="{BB962C8B-B14F-4D97-AF65-F5344CB8AC3E}">
        <p14:creationId xmlns:p14="http://schemas.microsoft.com/office/powerpoint/2010/main" val="129668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a:p>
            <a:pPr marL="342900" indent="-342900" algn="just">
              <a:buAutoNum type="arabicPeriod"/>
            </a:pPr>
            <a:r>
              <a:rPr lang="en-US" dirty="0"/>
              <a:t>The mean age of the individuals in the dataset is approximately 52.87 years, with a standard deviation of 6.74 years. The age ranges from 39 to 64 years.</a:t>
            </a:r>
          </a:p>
          <a:p>
            <a:pPr marL="342900" indent="-342900" algn="just">
              <a:buAutoNum type="arabicPeriod"/>
            </a:pPr>
            <a:r>
              <a:rPr lang="en-US" dirty="0"/>
              <a:t>The mean BMI (Body Mass Index) is around 26.86, with a standard deviation of 4.20. The BMI values range from 15.1 to 38.6.</a:t>
            </a:r>
          </a:p>
          <a:p>
            <a:pPr marL="342900" indent="-342900" algn="just">
              <a:buAutoNum type="arabicPeriod"/>
            </a:pPr>
            <a:r>
              <a:rPr lang="en-US" dirty="0"/>
              <a:t>The mean systolic blood pressure is approximately 126.05 mmHg, with a standard deviation of 13.65 mmHg. The values range from 95.0 to 169.0 mmHg.</a:t>
            </a:r>
          </a:p>
          <a:p>
            <a:pPr marL="342900" indent="-342900" algn="just">
              <a:buAutoNum type="arabicPeriod"/>
            </a:pPr>
            <a:r>
              <a:rPr lang="en-US" dirty="0"/>
              <a:t>The mean diastolic blood pressure is about 81.59 mmHg, with a standard deviation of 7.54 mmHg. The values range from 66.0 to 104.0 mmHg.</a:t>
            </a:r>
          </a:p>
          <a:p>
            <a:pPr marL="342900" indent="-342900" algn="just">
              <a:buAutoNum type="arabicPeriod"/>
            </a:pPr>
            <a:r>
              <a:rPr lang="en-US" dirty="0"/>
              <a:t>The prevalence of smoking and alcohol consumption is relatively low in the dataset, with mean values of 0.088 and 0.052, respectively.</a:t>
            </a:r>
          </a:p>
          <a:p>
            <a:pPr marL="342900" indent="-342900" algn="just">
              <a:buAutoNum type="arabicPeriod"/>
            </a:pPr>
            <a:r>
              <a:rPr lang="en-US" dirty="0"/>
              <a:t>The mean cholesterol level is approximately 1.35, and the mean glucose level is around 1.22.</a:t>
            </a:r>
          </a:p>
          <a:p>
            <a:pPr marL="342900" indent="-342900" algn="just">
              <a:buAutoNum type="arabicPeriod"/>
            </a:pPr>
            <a:r>
              <a:rPr lang="en-US" dirty="0"/>
              <a:t>The mean height is 164.58 cm, and the mean weight is 72.69 kg.</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19</a:t>
            </a:fld>
            <a:endParaRPr lang="en-IN"/>
          </a:p>
        </p:txBody>
      </p:sp>
    </p:spTree>
    <p:extLst>
      <p:ext uri="{BB962C8B-B14F-4D97-AF65-F5344CB8AC3E}">
        <p14:creationId xmlns:p14="http://schemas.microsoft.com/office/powerpoint/2010/main" val="312774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normality test in data analysis is a statistical method used to determine if a given dataset follows a normal distribution. A normal distribution, also known as a Gaussian distribution, is characterized by a symmetric, bell-shaped curve. </a:t>
            </a:r>
          </a:p>
          <a:p>
            <a:pPr algn="just"/>
            <a:endParaRPr lang="en-US" b="0" i="0" dirty="0">
              <a:effectLst/>
            </a:endParaRPr>
          </a:p>
          <a:p>
            <a:pPr marL="285750" indent="-285750" algn="just">
              <a:buFont typeface="Arial" panose="020B0604020202020204" pitchFamily="34" charset="0"/>
              <a:buChar char="•"/>
            </a:pPr>
            <a:r>
              <a:rPr lang="en-US" b="0" i="0" dirty="0">
                <a:effectLst/>
              </a:rPr>
              <a:t>The test provides a p-value, and if the p-value is less than a chosen significance level (e.g., 0.05), the null hypothesis that the data is normally distributed is rejected.</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20</a:t>
            </a:fld>
            <a:endParaRPr lang="en-IN"/>
          </a:p>
        </p:txBody>
      </p:sp>
    </p:spTree>
    <p:extLst>
      <p:ext uri="{BB962C8B-B14F-4D97-AF65-F5344CB8AC3E}">
        <p14:creationId xmlns:p14="http://schemas.microsoft.com/office/powerpoint/2010/main" val="78486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Visual Inspection: </a:t>
            </a:r>
            <a:r>
              <a:rPr lang="en-US" sz="1200" dirty="0"/>
              <a:t>Plotting histograms, Q-Q plots, or density plots of the data can provide a visual indication of whether the data is approximately normally distributed. A bell-shaped curve in the histogram suggests normality.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histograms can provide an initial indication of normality, they have limitations, especially with small sample sizes.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 probability plots, also known as Q-Q (quantile-quantile) plots, are a better choice for assessing normality. </a:t>
            </a:r>
            <a:r>
              <a:rPr lang="en-US" sz="1200" dirty="0"/>
              <a:t>A straight line in the Q-Q plot  suggests normal distribution of the data.</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21</a:t>
            </a:fld>
            <a:endParaRPr lang="en-IN"/>
          </a:p>
        </p:txBody>
      </p:sp>
    </p:spTree>
    <p:extLst>
      <p:ext uri="{BB962C8B-B14F-4D97-AF65-F5344CB8AC3E}">
        <p14:creationId xmlns:p14="http://schemas.microsoft.com/office/powerpoint/2010/main" val="404571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t>A correlation matrix is a statistical tool that shows how strong and in what direction two or more variables are related. It is used to evaluate the relationship between variables in a data set. </a:t>
            </a:r>
          </a:p>
          <a:p>
            <a:pPr marL="285750" indent="-285750" algn="just">
              <a:buFont typeface="Arial" panose="020B0604020202020204" pitchFamily="34" charset="0"/>
              <a:buChar char="•"/>
            </a:pPr>
            <a:r>
              <a:rPr lang="en-US" dirty="0"/>
              <a:t>The correlation coefficient is a number between -1 and 1, where 1 indicates a strong positive relationship, -1 indicates a strong negative relationship, and 0 indicates no relationship. </a:t>
            </a:r>
          </a:p>
          <a:p>
            <a:pPr marL="0" indent="0" algn="just">
              <a:buNone/>
            </a:pPr>
            <a:r>
              <a:rPr lang="en-IN" sz="1400" b="1" dirty="0"/>
              <a:t>Insights from correlation matrix:</a:t>
            </a:r>
          </a:p>
          <a:p>
            <a:pPr algn="just"/>
            <a:r>
              <a:rPr lang="en-US" sz="1200" dirty="0"/>
              <a:t>Age is positively correlated with systolic blood pressure, diastolic blood pressure, cholesterol, and BMI. This suggests that as age increases, these variables also tend to increase.</a:t>
            </a:r>
          </a:p>
          <a:p>
            <a:pPr algn="just"/>
            <a:r>
              <a:rPr lang="en-US" sz="1200" dirty="0"/>
              <a:t>Gender has a moderate positive correlation with height and a weak positive correlation with weight. This indicates that, on average, men tend to be taller and heavier than women in the dataset.</a:t>
            </a:r>
          </a:p>
          <a:p>
            <a:pPr algn="just"/>
            <a:r>
              <a:rPr lang="en-US" sz="1200" dirty="0"/>
              <a:t>Systolic blood pressure is positively correlated with age, weight, and BMI. This is expected, as higher weight and BMI are often associated with higher blood pressure.</a:t>
            </a:r>
          </a:p>
          <a:p>
            <a:pPr algn="just"/>
            <a:r>
              <a:rPr lang="en-US" sz="1200" dirty="0"/>
              <a:t>Diastolic blood pressure shows a similar pattern of correlation as systolic blood pressure, with positive correlations with age, weight, and BMI.</a:t>
            </a:r>
          </a:p>
          <a:p>
            <a:pPr algn="just"/>
            <a:r>
              <a:rPr lang="en-US" sz="1200" dirty="0"/>
              <a:t>Cholesterol and </a:t>
            </a:r>
            <a:r>
              <a:rPr lang="en-US" sz="1200" dirty="0" err="1"/>
              <a:t>gluc</a:t>
            </a:r>
            <a:r>
              <a:rPr lang="en-US" sz="1200" dirty="0"/>
              <a:t> (glucose) are positively correlated, which is expected as both are related to metabolic health.</a:t>
            </a:r>
          </a:p>
          <a:p>
            <a:pPr algn="just"/>
            <a:r>
              <a:rPr lang="en-US" sz="1200" dirty="0"/>
              <a:t>Smoking and alcohol consumption (smoke and alco) have weak positive correlations with gender, indicating that, on average, men are more likely to smoke and consume alcohol in the dataset.</a:t>
            </a:r>
          </a:p>
          <a:p>
            <a:pPr algn="just"/>
            <a:r>
              <a:rPr lang="en-US" sz="1200" dirty="0"/>
              <a:t>Cardio (presence of cardiovascular disease) is positively correlated with age, systolic and diastolic blood pressure, and BMI. This suggests that these variables are associated with a higher likelihood of cardiovascular disease.</a:t>
            </a:r>
          </a:p>
          <a:p>
            <a:pPr algn="just"/>
            <a:r>
              <a:rPr lang="en-US" sz="1200" dirty="0"/>
              <a:t>BMI is strongly positively correlated with weight, which is expected as BMI is calculated using weight and height.</a:t>
            </a:r>
          </a:p>
          <a:p>
            <a:pPr algn="just"/>
            <a:r>
              <a:rPr lang="en-US" sz="1200" dirty="0"/>
              <a:t>This suggests that these variables may also be associated with a higher likelihood of cardiovascular disease, but the relationship is not as strong as with age, blood pressure, and BMI.</a:t>
            </a:r>
            <a:endParaRPr lang="en-US"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22</a:t>
            </a:fld>
            <a:endParaRPr lang="en-IN"/>
          </a:p>
        </p:txBody>
      </p:sp>
    </p:spTree>
    <p:extLst>
      <p:ext uri="{BB962C8B-B14F-4D97-AF65-F5344CB8AC3E}">
        <p14:creationId xmlns:p14="http://schemas.microsoft.com/office/powerpoint/2010/main" val="215164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12/5/2023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0146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528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5138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94541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12/5/2023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08405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272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6474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4498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623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12/5/2023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5016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12/5/2023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936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12/5/2023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6417773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5" r:id="rId5"/>
    <p:sldLayoutId id="2147483740" r:id="rId6"/>
    <p:sldLayoutId id="2147483741" r:id="rId7"/>
    <p:sldLayoutId id="2147483742" r:id="rId8"/>
    <p:sldLayoutId id="2147483743" r:id="rId9"/>
    <p:sldLayoutId id="2147483744" r:id="rId10"/>
    <p:sldLayoutId id="2147483746"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38/s41598-023-39451-5" TargetMode="External"/><Relationship Id="rId2" Type="http://schemas.openxmlformats.org/officeDocument/2006/relationships/hyperlink" Target="https://doi.org/10.1016/j.lana.2021.100071" TargetMode="External"/><Relationship Id="rId1" Type="http://schemas.openxmlformats.org/officeDocument/2006/relationships/slideLayout" Target="../slideLayouts/slideLayout2.xml"/><Relationship Id="rId4" Type="http://schemas.openxmlformats.org/officeDocument/2006/relationships/hyperlink" Target="https://doi.org/10.1038/s41467-020-19647-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9000"/>
            <a:lum/>
          </a:blip>
          <a:srcRect/>
          <a:stretch>
            <a:fillRect t="-21000" b="-21000"/>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52" name="Rectangle 5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04437CDE-60ED-04F3-9C77-B875F6AA0033}"/>
              </a:ext>
            </a:extLst>
          </p:cNvPr>
          <p:cNvSpPr>
            <a:spLocks noGrp="1"/>
          </p:cNvSpPr>
          <p:nvPr>
            <p:ph type="ctrTitle"/>
          </p:nvPr>
        </p:nvSpPr>
        <p:spPr>
          <a:xfrm>
            <a:off x="1103272" y="2017430"/>
            <a:ext cx="5120640" cy="2823139"/>
          </a:xfrm>
          <a:blipFill dpi="0" rotWithShape="1">
            <a:blip r:embed="rId4">
              <a:alphaModFix amt="0"/>
            </a:blip>
            <a:srcRect/>
            <a:tile tx="0" ty="0" sx="100000" sy="100000" flip="none" algn="tl"/>
          </a:blipFill>
          <a:effectLst>
            <a:outerShdw blurRad="50800" dist="50800" dir="5400000" algn="ctr" rotWithShape="0">
              <a:schemeClr val="accent1"/>
            </a:outerShdw>
          </a:effectLst>
        </p:spPr>
        <p:txBody>
          <a:bodyPr wrap="square">
            <a:normAutofit/>
          </a:bodyPr>
          <a:lstStyle/>
          <a:p>
            <a:r>
              <a:rPr lang="en-US" sz="2800" b="1" dirty="0">
                <a:solidFill>
                  <a:schemeClr val="tx1"/>
                </a:solidFill>
              </a:rPr>
              <a:t>A CROSS-SECTIONAL STUDY OF ANALYSIS OF CARDIOVASCULAR  DISEASE BASED ON  HEALTH INDICATORS </a:t>
            </a:r>
            <a:endParaRPr lang="en-IN" sz="2800" b="1" dirty="0">
              <a:solidFill>
                <a:schemeClr val="tx1"/>
              </a:solidFill>
            </a:endParaRPr>
          </a:p>
        </p:txBody>
      </p:sp>
      <p:sp>
        <p:nvSpPr>
          <p:cNvPr id="9" name="TextBox 8">
            <a:extLst>
              <a:ext uri="{FF2B5EF4-FFF2-40B4-BE49-F238E27FC236}">
                <a16:creationId xmlns:a16="http://schemas.microsoft.com/office/drawing/2014/main" id="{35B2B226-D722-1857-963E-8612F0E2B929}"/>
              </a:ext>
            </a:extLst>
          </p:cNvPr>
          <p:cNvSpPr txBox="1"/>
          <p:nvPr/>
        </p:nvSpPr>
        <p:spPr>
          <a:xfrm>
            <a:off x="291776" y="5372210"/>
            <a:ext cx="6743632" cy="1200329"/>
          </a:xfrm>
          <a:prstGeom prst="rect">
            <a:avLst/>
          </a:prstGeom>
          <a:noFill/>
        </p:spPr>
        <p:txBody>
          <a:bodyPr wrap="square" rtlCol="0">
            <a:spAutoFit/>
          </a:bodyPr>
          <a:lstStyle/>
          <a:p>
            <a:pPr algn="ctr"/>
            <a:r>
              <a:rPr lang="en-IN" b="1" u="sng" dirty="0">
                <a:effectLst>
                  <a:outerShdw blurRad="38100" dist="38100" dir="2700000" algn="tl">
                    <a:srgbClr val="000000">
                      <a:alpha val="43137"/>
                    </a:srgbClr>
                  </a:outerShdw>
                </a:effectLst>
              </a:rPr>
              <a:t>Team 7</a:t>
            </a:r>
          </a:p>
          <a:p>
            <a:r>
              <a:rPr lang="en-IN" b="1" dirty="0">
                <a:effectLst>
                  <a:outerShdw blurRad="38100" dist="38100" dir="2700000" algn="tl">
                    <a:srgbClr val="000000">
                      <a:alpha val="43137"/>
                    </a:srgbClr>
                  </a:outerShdw>
                </a:effectLst>
              </a:rPr>
              <a:t>                Deepishka Pemmasani     Surya Tejaswi </a:t>
            </a:r>
            <a:r>
              <a:rPr lang="en-IN" b="1" dirty="0" err="1">
                <a:effectLst>
                  <a:outerShdw blurRad="38100" dist="38100" dir="2700000" algn="tl">
                    <a:srgbClr val="000000">
                      <a:alpha val="43137"/>
                    </a:srgbClr>
                  </a:outerShdw>
                </a:effectLst>
              </a:rPr>
              <a:t>Mallidi</a:t>
            </a:r>
            <a:endParaRPr lang="en-IN" b="1" dirty="0">
              <a:effectLst>
                <a:outerShdw blurRad="38100" dist="38100" dir="2700000" algn="tl">
                  <a:srgbClr val="000000">
                    <a:alpha val="43137"/>
                  </a:srgbClr>
                </a:outerShdw>
              </a:effectLst>
            </a:endParaRPr>
          </a:p>
          <a:p>
            <a:pPr algn="ctr"/>
            <a:r>
              <a:rPr lang="en-IN" b="1" dirty="0">
                <a:effectLst>
                  <a:outerShdw blurRad="38100" dist="38100" dir="2700000" algn="tl">
                    <a:srgbClr val="000000">
                      <a:alpha val="43137"/>
                    </a:srgbClr>
                  </a:outerShdw>
                </a:effectLst>
              </a:rPr>
              <a:t>Poorva Reddy Vanga           Raajitha Muthyala                                                                                                                                  Daniel </a:t>
            </a:r>
            <a:r>
              <a:rPr lang="en-IN" b="1" dirty="0" err="1">
                <a:effectLst>
                  <a:outerShdw blurRad="38100" dist="38100" dir="2700000" algn="tl">
                    <a:srgbClr val="000000">
                      <a:alpha val="43137"/>
                    </a:srgbClr>
                  </a:outerShdw>
                </a:effectLst>
              </a:rPr>
              <a:t>Adepoju</a:t>
            </a:r>
            <a:endParaRPr lang="en-IN"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0CAF8C73-4836-B017-B629-6B71DAA6994C}"/>
              </a:ext>
            </a:extLst>
          </p:cNvPr>
          <p:cNvSpPr txBox="1"/>
          <p:nvPr/>
        </p:nvSpPr>
        <p:spPr>
          <a:xfrm>
            <a:off x="6754368" y="5220501"/>
            <a:ext cx="5437633" cy="2031325"/>
          </a:xfrm>
          <a:prstGeom prst="rect">
            <a:avLst/>
          </a:prstGeom>
          <a:noFill/>
        </p:spPr>
        <p:txBody>
          <a:bodyPr wrap="square" rtlCol="0">
            <a:spAutoFit/>
          </a:bodyPr>
          <a:lstStyle/>
          <a:p>
            <a:pPr algn="ctr"/>
            <a:r>
              <a:rPr lang="en-IN" b="1" u="sng" dirty="0">
                <a:effectLst>
                  <a:outerShdw blurRad="38100" dist="38100" dir="2700000" algn="tl">
                    <a:srgbClr val="000000">
                      <a:alpha val="43137"/>
                    </a:srgbClr>
                  </a:outerShdw>
                </a:effectLst>
              </a:rPr>
              <a:t>Guided By</a:t>
            </a:r>
          </a:p>
          <a:p>
            <a:pPr algn="ctr"/>
            <a:r>
              <a:rPr lang="en-IN" b="1" dirty="0" err="1">
                <a:effectLst>
                  <a:outerShdw blurRad="38100" dist="38100" dir="2700000" algn="tl">
                    <a:srgbClr val="000000">
                      <a:alpha val="43137"/>
                    </a:srgbClr>
                  </a:outerShdw>
                </a:effectLst>
              </a:rPr>
              <a:t>Dr.</a:t>
            </a:r>
            <a:r>
              <a:rPr lang="en-IN"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Zeyana</a:t>
            </a:r>
            <a:r>
              <a:rPr lang="en-US" b="1" dirty="0">
                <a:effectLst>
                  <a:outerShdw blurRad="38100" dist="38100" dir="2700000" algn="tl">
                    <a:srgbClr val="000000">
                      <a:alpha val="43137"/>
                    </a:srgbClr>
                  </a:outerShdw>
                </a:effectLst>
              </a:rPr>
              <a:t> Hamid, PhD, MHI/MHA</a:t>
            </a:r>
          </a:p>
          <a:p>
            <a:pPr algn="ctr"/>
            <a:r>
              <a:rPr lang="en-US" b="1" dirty="0">
                <a:effectLst>
                  <a:outerShdw blurRad="38100" dist="38100" dir="2700000" algn="tl">
                    <a:srgbClr val="000000">
                      <a:alpha val="43137"/>
                    </a:srgbClr>
                  </a:outerShdw>
                </a:effectLst>
              </a:rPr>
              <a:t>Lecturer, Dept. of </a:t>
            </a:r>
            <a:r>
              <a:rPr lang="en-US" b="1" dirty="0" err="1">
                <a:effectLst>
                  <a:outerShdw blurRad="38100" dist="38100" dir="2700000" algn="tl">
                    <a:srgbClr val="000000">
                      <a:alpha val="43137"/>
                    </a:srgbClr>
                  </a:outerShdw>
                </a:effectLst>
              </a:rPr>
              <a:t>BioHealth</a:t>
            </a:r>
            <a:r>
              <a:rPr lang="en-US" b="1" dirty="0">
                <a:effectLst>
                  <a:outerShdw blurRad="38100" dist="38100" dir="2700000" algn="tl">
                    <a:srgbClr val="000000">
                      <a:alpha val="43137"/>
                    </a:srgbClr>
                  </a:outerShdw>
                </a:effectLst>
              </a:rPr>
              <a:t> Informatics School of</a:t>
            </a:r>
          </a:p>
          <a:p>
            <a:pPr algn="ctr"/>
            <a:r>
              <a:rPr lang="en-US" b="1" dirty="0">
                <a:effectLst>
                  <a:outerShdw blurRad="38100" dist="38100" dir="2700000" algn="tl">
                    <a:srgbClr val="000000">
                      <a:alpha val="43137"/>
                    </a:srgbClr>
                  </a:outerShdw>
                </a:effectLst>
              </a:rPr>
              <a:t>Informatics and Computing, IUPUI</a:t>
            </a:r>
            <a:endParaRPr lang="en-IN" b="1" dirty="0">
              <a:effectLst>
                <a:outerShdw blurRad="38100" dist="38100" dir="2700000" algn="tl">
                  <a:srgbClr val="000000">
                    <a:alpha val="43137"/>
                  </a:srgbClr>
                </a:outerShdw>
              </a:effectLst>
            </a:endParaRPr>
          </a:p>
          <a:p>
            <a:endParaRPr lang="en-IN" b="1" dirty="0">
              <a:effectLst>
                <a:outerShdw blurRad="38100" dist="38100" dir="2700000" algn="tl">
                  <a:srgbClr val="000000">
                    <a:alpha val="43137"/>
                  </a:srgbClr>
                </a:outerShdw>
              </a:effectLst>
            </a:endParaRPr>
          </a:p>
          <a:p>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27909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44E0-EA5A-46ED-35F0-DA8175FD6F58}"/>
              </a:ext>
            </a:extLst>
          </p:cNvPr>
          <p:cNvSpPr>
            <a:spLocks noGrp="1"/>
          </p:cNvSpPr>
          <p:nvPr>
            <p:ph type="title"/>
          </p:nvPr>
        </p:nvSpPr>
        <p:spPr>
          <a:xfrm>
            <a:off x="1066800" y="642594"/>
            <a:ext cx="10058400" cy="262662"/>
          </a:xfrm>
        </p:spPr>
        <p:txBody>
          <a:bodyPr>
            <a:normAutofit fontScale="90000"/>
          </a:bodyPr>
          <a:lstStyle/>
          <a:p>
            <a:pPr algn="ctr"/>
            <a:r>
              <a:rPr lang="en-IN" b="1" dirty="0">
                <a:effectLst>
                  <a:outerShdw blurRad="38100" dist="38100" dir="2700000" algn="tl">
                    <a:srgbClr val="000000">
                      <a:alpha val="43137"/>
                    </a:srgbClr>
                  </a:outerShdw>
                </a:effectLst>
              </a:rPr>
              <a:t>DATA CLEANING</a:t>
            </a:r>
          </a:p>
        </p:txBody>
      </p:sp>
      <p:pic>
        <p:nvPicPr>
          <p:cNvPr id="7" name="Content Placeholder 6">
            <a:extLst>
              <a:ext uri="{FF2B5EF4-FFF2-40B4-BE49-F238E27FC236}">
                <a16:creationId xmlns:a16="http://schemas.microsoft.com/office/drawing/2014/main" id="{3B8CD39C-83AD-D078-F612-ABD226279A98}"/>
              </a:ext>
            </a:extLst>
          </p:cNvPr>
          <p:cNvPicPr>
            <a:picLocks noGrp="1" noChangeAspect="1"/>
          </p:cNvPicPr>
          <p:nvPr>
            <p:ph idx="1"/>
          </p:nvPr>
        </p:nvPicPr>
        <p:blipFill>
          <a:blip r:embed="rId2"/>
          <a:stretch>
            <a:fillRect/>
          </a:stretch>
        </p:blipFill>
        <p:spPr>
          <a:xfrm>
            <a:off x="820077" y="2789920"/>
            <a:ext cx="2026819" cy="3108852"/>
          </a:xfrm>
        </p:spPr>
      </p:pic>
      <p:sp>
        <p:nvSpPr>
          <p:cNvPr id="8" name="TextBox 7">
            <a:extLst>
              <a:ext uri="{FF2B5EF4-FFF2-40B4-BE49-F238E27FC236}">
                <a16:creationId xmlns:a16="http://schemas.microsoft.com/office/drawing/2014/main" id="{5680507B-0E4B-80DD-E252-B81707AA34D5}"/>
              </a:ext>
            </a:extLst>
          </p:cNvPr>
          <p:cNvSpPr txBox="1"/>
          <p:nvPr/>
        </p:nvSpPr>
        <p:spPr>
          <a:xfrm>
            <a:off x="678731" y="1104930"/>
            <a:ext cx="3054284" cy="646331"/>
          </a:xfrm>
          <a:prstGeom prst="rect">
            <a:avLst/>
          </a:prstGeom>
          <a:noFill/>
        </p:spPr>
        <p:txBody>
          <a:bodyPr wrap="square" rtlCol="0">
            <a:spAutoFit/>
          </a:bodyPr>
          <a:lstStyle/>
          <a:p>
            <a:pPr algn="just"/>
            <a:r>
              <a:rPr lang="en-IN" dirty="0"/>
              <a:t>The dataset did not have any missing values. </a:t>
            </a:r>
          </a:p>
        </p:txBody>
      </p:sp>
      <p:sp>
        <p:nvSpPr>
          <p:cNvPr id="9" name="TextBox 8">
            <a:extLst>
              <a:ext uri="{FF2B5EF4-FFF2-40B4-BE49-F238E27FC236}">
                <a16:creationId xmlns:a16="http://schemas.microsoft.com/office/drawing/2014/main" id="{7AC8264E-FD9D-E5E5-8D4D-7FDB8A0F27C1}"/>
              </a:ext>
            </a:extLst>
          </p:cNvPr>
          <p:cNvSpPr txBox="1"/>
          <p:nvPr/>
        </p:nvSpPr>
        <p:spPr>
          <a:xfrm>
            <a:off x="3733014" y="1104930"/>
            <a:ext cx="4388963" cy="646331"/>
          </a:xfrm>
          <a:prstGeom prst="rect">
            <a:avLst/>
          </a:prstGeom>
          <a:noFill/>
        </p:spPr>
        <p:txBody>
          <a:bodyPr wrap="square" rtlCol="0">
            <a:spAutoFit/>
          </a:bodyPr>
          <a:lstStyle/>
          <a:p>
            <a:pPr algn="just"/>
            <a:r>
              <a:rPr lang="en-IN" dirty="0"/>
              <a:t>The columns were renamed for better understanding of the data</a:t>
            </a:r>
          </a:p>
        </p:txBody>
      </p:sp>
      <p:pic>
        <p:nvPicPr>
          <p:cNvPr id="11" name="Picture 10">
            <a:extLst>
              <a:ext uri="{FF2B5EF4-FFF2-40B4-BE49-F238E27FC236}">
                <a16:creationId xmlns:a16="http://schemas.microsoft.com/office/drawing/2014/main" id="{704D6CA0-C374-25E5-E735-3963F4E93C75}"/>
              </a:ext>
            </a:extLst>
          </p:cNvPr>
          <p:cNvPicPr>
            <a:picLocks noChangeAspect="1"/>
          </p:cNvPicPr>
          <p:nvPr/>
        </p:nvPicPr>
        <p:blipFill>
          <a:blip r:embed="rId3"/>
          <a:stretch>
            <a:fillRect/>
          </a:stretch>
        </p:blipFill>
        <p:spPr>
          <a:xfrm>
            <a:off x="3531124" y="2789920"/>
            <a:ext cx="4590853" cy="3108852"/>
          </a:xfrm>
          <a:prstGeom prst="rect">
            <a:avLst/>
          </a:prstGeom>
        </p:spPr>
      </p:pic>
      <p:pic>
        <p:nvPicPr>
          <p:cNvPr id="13" name="Picture 12">
            <a:extLst>
              <a:ext uri="{FF2B5EF4-FFF2-40B4-BE49-F238E27FC236}">
                <a16:creationId xmlns:a16="http://schemas.microsoft.com/office/drawing/2014/main" id="{ACBC67D3-C5AF-7D5E-1349-F9D3F503AA18}"/>
              </a:ext>
            </a:extLst>
          </p:cNvPr>
          <p:cNvPicPr>
            <a:picLocks noChangeAspect="1"/>
          </p:cNvPicPr>
          <p:nvPr/>
        </p:nvPicPr>
        <p:blipFill rotWithShape="1">
          <a:blip r:embed="rId4"/>
          <a:srcRect t="5562" r="59457"/>
          <a:stretch/>
        </p:blipFill>
        <p:spPr>
          <a:xfrm>
            <a:off x="8806205" y="2789920"/>
            <a:ext cx="2790335" cy="3108852"/>
          </a:xfrm>
          <a:prstGeom prst="rect">
            <a:avLst/>
          </a:prstGeom>
        </p:spPr>
      </p:pic>
      <p:sp>
        <p:nvSpPr>
          <p:cNvPr id="14" name="TextBox 13">
            <a:extLst>
              <a:ext uri="{FF2B5EF4-FFF2-40B4-BE49-F238E27FC236}">
                <a16:creationId xmlns:a16="http://schemas.microsoft.com/office/drawing/2014/main" id="{E85C1D15-D6E4-1900-4F64-0A1E1050FE9B}"/>
              </a:ext>
            </a:extLst>
          </p:cNvPr>
          <p:cNvSpPr txBox="1"/>
          <p:nvPr/>
        </p:nvSpPr>
        <p:spPr>
          <a:xfrm>
            <a:off x="8121977" y="1018734"/>
            <a:ext cx="3689809" cy="1754326"/>
          </a:xfrm>
          <a:prstGeom prst="rect">
            <a:avLst/>
          </a:prstGeom>
          <a:noFill/>
        </p:spPr>
        <p:txBody>
          <a:bodyPr wrap="square" rtlCol="0">
            <a:spAutoFit/>
          </a:bodyPr>
          <a:lstStyle/>
          <a:p>
            <a:pPr algn="just"/>
            <a:r>
              <a:rPr lang="en-IN" dirty="0"/>
              <a:t>The columns BMI Cat and Age Group had non-numerical values and the columns gender, cholesterol, </a:t>
            </a:r>
            <a:r>
              <a:rPr lang="en-IN" dirty="0" err="1"/>
              <a:t>gluc</a:t>
            </a:r>
            <a:r>
              <a:rPr lang="en-IN" dirty="0"/>
              <a:t>, smoke, alcohol, active, cardio have categorical values.</a:t>
            </a:r>
          </a:p>
        </p:txBody>
      </p:sp>
    </p:spTree>
    <p:extLst>
      <p:ext uri="{BB962C8B-B14F-4D97-AF65-F5344CB8AC3E}">
        <p14:creationId xmlns:p14="http://schemas.microsoft.com/office/powerpoint/2010/main" val="120068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DCF2-2F79-83CA-2035-42CF4E1B0893}"/>
              </a:ext>
            </a:extLst>
          </p:cNvPr>
          <p:cNvSpPr>
            <a:spLocks noGrp="1"/>
          </p:cNvSpPr>
          <p:nvPr>
            <p:ph type="title"/>
          </p:nvPr>
        </p:nvSpPr>
        <p:spPr>
          <a:xfrm>
            <a:off x="1066800" y="330865"/>
            <a:ext cx="10058400" cy="5362280"/>
          </a:xfrm>
        </p:spPr>
        <p:txBody>
          <a:bodyPr>
            <a:normAutofit/>
          </a:bodyPr>
          <a:lstStyle/>
          <a:p>
            <a:pPr algn="ctr"/>
            <a:r>
              <a:rPr lang="en-IN" sz="4800" b="1" dirty="0">
                <a:solidFill>
                  <a:schemeClr val="tx2"/>
                </a:solidFill>
              </a:rPr>
              <a:t>EXPLORATORY DATA ANALYSIS</a:t>
            </a:r>
          </a:p>
        </p:txBody>
      </p:sp>
    </p:spTree>
    <p:extLst>
      <p:ext uri="{BB962C8B-B14F-4D97-AF65-F5344CB8AC3E}">
        <p14:creationId xmlns:p14="http://schemas.microsoft.com/office/powerpoint/2010/main" val="75468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C683-3D95-DDD4-D87F-13D825DF1F71}"/>
              </a:ext>
            </a:extLst>
          </p:cNvPr>
          <p:cNvSpPr>
            <a:spLocks noGrp="1"/>
          </p:cNvSpPr>
          <p:nvPr>
            <p:ph type="title"/>
          </p:nvPr>
        </p:nvSpPr>
        <p:spPr>
          <a:xfrm>
            <a:off x="472911" y="269449"/>
            <a:ext cx="10058400" cy="1129645"/>
          </a:xfrm>
        </p:spPr>
        <p:txBody>
          <a:bodyPr/>
          <a:lstStyle/>
          <a:p>
            <a:r>
              <a:rPr lang="en-IN" b="1" dirty="0">
                <a:effectLst>
                  <a:outerShdw blurRad="38100" dist="38100" dir="2700000" algn="tl">
                    <a:srgbClr val="000000">
                      <a:alpha val="43137"/>
                    </a:srgbClr>
                  </a:outerShdw>
                </a:effectLst>
              </a:rPr>
              <a:t>TESTING OUTLIERS</a:t>
            </a:r>
          </a:p>
        </p:txBody>
      </p:sp>
      <p:sp>
        <p:nvSpPr>
          <p:cNvPr id="3" name="Content Placeholder 2">
            <a:extLst>
              <a:ext uri="{FF2B5EF4-FFF2-40B4-BE49-F238E27FC236}">
                <a16:creationId xmlns:a16="http://schemas.microsoft.com/office/drawing/2014/main" id="{7949ED90-80B3-C92D-EFF6-B5067111309F}"/>
              </a:ext>
            </a:extLst>
          </p:cNvPr>
          <p:cNvSpPr>
            <a:spLocks noGrp="1"/>
          </p:cNvSpPr>
          <p:nvPr>
            <p:ph idx="1"/>
          </p:nvPr>
        </p:nvSpPr>
        <p:spPr>
          <a:xfrm>
            <a:off x="622170" y="1399094"/>
            <a:ext cx="4854804" cy="4812101"/>
          </a:xfrm>
        </p:spPr>
        <p:txBody>
          <a:bodyPr/>
          <a:lstStyle/>
          <a:p>
            <a:pPr algn="just"/>
            <a:endParaRPr lang="en-US" dirty="0"/>
          </a:p>
        </p:txBody>
      </p:sp>
      <p:pic>
        <p:nvPicPr>
          <p:cNvPr id="6" name="Picture 5">
            <a:extLst>
              <a:ext uri="{FF2B5EF4-FFF2-40B4-BE49-F238E27FC236}">
                <a16:creationId xmlns:a16="http://schemas.microsoft.com/office/drawing/2014/main" id="{7BBB513F-83A3-E80F-6C88-87B61513D8FA}"/>
              </a:ext>
            </a:extLst>
          </p:cNvPr>
          <p:cNvPicPr>
            <a:picLocks noChangeAspect="1"/>
          </p:cNvPicPr>
          <p:nvPr/>
        </p:nvPicPr>
        <p:blipFill>
          <a:blip r:embed="rId3"/>
          <a:stretch>
            <a:fillRect/>
          </a:stretch>
        </p:blipFill>
        <p:spPr>
          <a:xfrm>
            <a:off x="622171" y="1022928"/>
            <a:ext cx="5680968" cy="5188267"/>
          </a:xfrm>
          <a:prstGeom prst="rect">
            <a:avLst/>
          </a:prstGeom>
        </p:spPr>
      </p:pic>
      <p:pic>
        <p:nvPicPr>
          <p:cNvPr id="4" name="Picture 3">
            <a:extLst>
              <a:ext uri="{FF2B5EF4-FFF2-40B4-BE49-F238E27FC236}">
                <a16:creationId xmlns:a16="http://schemas.microsoft.com/office/drawing/2014/main" id="{61C1CF8D-A177-5415-0519-C095389006C3}"/>
              </a:ext>
            </a:extLst>
          </p:cNvPr>
          <p:cNvPicPr>
            <a:picLocks noChangeAspect="1"/>
          </p:cNvPicPr>
          <p:nvPr/>
        </p:nvPicPr>
        <p:blipFill rotWithShape="1">
          <a:blip r:embed="rId4">
            <a:extLst>
              <a:ext uri="{28A0092B-C50C-407E-A947-70E740481C1C}">
                <a14:useLocalDpi xmlns:a14="http://schemas.microsoft.com/office/drawing/2010/main" val="0"/>
              </a:ext>
            </a:extLst>
          </a:blip>
          <a:srcRect l="19919" t="32102" r="26950" b="28800"/>
          <a:stretch/>
        </p:blipFill>
        <p:spPr>
          <a:xfrm>
            <a:off x="6452399" y="1022928"/>
            <a:ext cx="5312666" cy="5188267"/>
          </a:xfrm>
          <a:prstGeom prst="rect">
            <a:avLst/>
          </a:prstGeom>
        </p:spPr>
      </p:pic>
    </p:spTree>
    <p:extLst>
      <p:ext uri="{BB962C8B-B14F-4D97-AF65-F5344CB8AC3E}">
        <p14:creationId xmlns:p14="http://schemas.microsoft.com/office/powerpoint/2010/main" val="281644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61B3-F22B-40F0-20AA-DE5F882F8777}"/>
              </a:ext>
            </a:extLst>
          </p:cNvPr>
          <p:cNvSpPr>
            <a:spLocks noGrp="1"/>
          </p:cNvSpPr>
          <p:nvPr>
            <p:ph type="title"/>
          </p:nvPr>
        </p:nvSpPr>
        <p:spPr>
          <a:xfrm>
            <a:off x="1066800" y="219456"/>
            <a:ext cx="10058400" cy="1371600"/>
          </a:xfrm>
        </p:spPr>
        <p:txBody>
          <a:bodyPr/>
          <a:lstStyle/>
          <a:p>
            <a:pPr algn="ctr"/>
            <a:r>
              <a:rPr lang="en-US" b="1" dirty="0">
                <a:effectLst>
                  <a:outerShdw blurRad="38100" dist="38100" dir="2700000" algn="tl">
                    <a:srgbClr val="000000">
                      <a:alpha val="43137"/>
                    </a:srgbClr>
                  </a:outerShdw>
                </a:effectLst>
              </a:rPr>
              <a:t>Visualization of outliers using box plot</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239646F-2B67-AEDA-572F-886BD38ABCA6}"/>
              </a:ext>
            </a:extLst>
          </p:cNvPr>
          <p:cNvSpPr>
            <a:spLocks noGrp="1"/>
          </p:cNvSpPr>
          <p:nvPr>
            <p:ph idx="1"/>
          </p:nvPr>
        </p:nvSpPr>
        <p:spPr>
          <a:xfrm>
            <a:off x="758536" y="1349406"/>
            <a:ext cx="3927764" cy="4570131"/>
          </a:xfrm>
        </p:spPr>
        <p:txBody>
          <a:bodyPr>
            <a:normAutofit/>
          </a:bodyPr>
          <a:lstStyle/>
          <a:p>
            <a:pPr marL="0" indent="0" algn="just">
              <a:buNone/>
            </a:pPr>
            <a:endParaRPr lang="en-IN" sz="1700" dirty="0"/>
          </a:p>
        </p:txBody>
      </p:sp>
      <p:pic>
        <p:nvPicPr>
          <p:cNvPr id="7" name="Picture 6">
            <a:extLst>
              <a:ext uri="{FF2B5EF4-FFF2-40B4-BE49-F238E27FC236}">
                <a16:creationId xmlns:a16="http://schemas.microsoft.com/office/drawing/2014/main" id="{2921D9CA-4479-B48B-A5DE-4D6748FC91C4}"/>
              </a:ext>
            </a:extLst>
          </p:cNvPr>
          <p:cNvPicPr>
            <a:picLocks noChangeAspect="1"/>
          </p:cNvPicPr>
          <p:nvPr/>
        </p:nvPicPr>
        <p:blipFill>
          <a:blip r:embed="rId3"/>
          <a:stretch>
            <a:fillRect/>
          </a:stretch>
        </p:blipFill>
        <p:spPr>
          <a:xfrm>
            <a:off x="472032" y="1349406"/>
            <a:ext cx="6818784" cy="5112354"/>
          </a:xfrm>
          <a:prstGeom prst="rect">
            <a:avLst/>
          </a:prstGeom>
        </p:spPr>
      </p:pic>
      <p:pic>
        <p:nvPicPr>
          <p:cNvPr id="9" name="Picture 8">
            <a:extLst>
              <a:ext uri="{FF2B5EF4-FFF2-40B4-BE49-F238E27FC236}">
                <a16:creationId xmlns:a16="http://schemas.microsoft.com/office/drawing/2014/main" id="{942D2842-D660-2EEF-6779-9EB454200DF6}"/>
              </a:ext>
            </a:extLst>
          </p:cNvPr>
          <p:cNvPicPr>
            <a:picLocks noChangeAspect="1"/>
          </p:cNvPicPr>
          <p:nvPr/>
        </p:nvPicPr>
        <p:blipFill>
          <a:blip r:embed="rId4"/>
          <a:stretch>
            <a:fillRect/>
          </a:stretch>
        </p:blipFill>
        <p:spPr>
          <a:xfrm>
            <a:off x="7290816" y="1554877"/>
            <a:ext cx="4482288" cy="2079594"/>
          </a:xfrm>
          <a:prstGeom prst="rect">
            <a:avLst/>
          </a:prstGeom>
        </p:spPr>
      </p:pic>
      <p:pic>
        <p:nvPicPr>
          <p:cNvPr id="11" name="Picture 10">
            <a:extLst>
              <a:ext uri="{FF2B5EF4-FFF2-40B4-BE49-F238E27FC236}">
                <a16:creationId xmlns:a16="http://schemas.microsoft.com/office/drawing/2014/main" id="{91286959-E934-1113-E964-55D5BCDD2228}"/>
              </a:ext>
            </a:extLst>
          </p:cNvPr>
          <p:cNvPicPr>
            <a:picLocks noChangeAspect="1"/>
          </p:cNvPicPr>
          <p:nvPr/>
        </p:nvPicPr>
        <p:blipFill>
          <a:blip r:embed="rId5"/>
          <a:stretch>
            <a:fillRect/>
          </a:stretch>
        </p:blipFill>
        <p:spPr>
          <a:xfrm>
            <a:off x="7290816" y="4047744"/>
            <a:ext cx="4482288" cy="2325564"/>
          </a:xfrm>
          <a:prstGeom prst="rect">
            <a:avLst/>
          </a:prstGeom>
        </p:spPr>
      </p:pic>
    </p:spTree>
    <p:extLst>
      <p:ext uri="{BB962C8B-B14F-4D97-AF65-F5344CB8AC3E}">
        <p14:creationId xmlns:p14="http://schemas.microsoft.com/office/powerpoint/2010/main" val="415211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7A09-DD8A-E157-F808-652440C1633B}"/>
              </a:ext>
            </a:extLst>
          </p:cNvPr>
          <p:cNvSpPr>
            <a:spLocks noGrp="1"/>
          </p:cNvSpPr>
          <p:nvPr>
            <p:ph type="title"/>
          </p:nvPr>
        </p:nvSpPr>
        <p:spPr>
          <a:xfrm>
            <a:off x="1066800" y="102094"/>
            <a:ext cx="10058400" cy="1371600"/>
          </a:xfrm>
        </p:spPr>
        <p:txBody>
          <a:bodyPr/>
          <a:lstStyle/>
          <a:p>
            <a:pPr algn="ctr"/>
            <a:r>
              <a:rPr lang="en-US" b="1" dirty="0">
                <a:effectLst>
                  <a:outerShdw blurRad="38100" dist="38100" dir="2700000" algn="tl">
                    <a:srgbClr val="000000">
                      <a:alpha val="43137"/>
                    </a:srgbClr>
                  </a:outerShdw>
                </a:effectLst>
              </a:rPr>
              <a:t>Visualization of outliers using scatter plot</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B68B546-46AB-9FB7-B1E4-4D2A32AB116F}"/>
              </a:ext>
            </a:extLst>
          </p:cNvPr>
          <p:cNvSpPr>
            <a:spLocks noGrp="1"/>
          </p:cNvSpPr>
          <p:nvPr>
            <p:ph idx="1"/>
          </p:nvPr>
        </p:nvSpPr>
        <p:spPr>
          <a:xfrm>
            <a:off x="499621" y="1473694"/>
            <a:ext cx="3978111" cy="4576705"/>
          </a:xfrm>
        </p:spPr>
        <p:txBody>
          <a:bodyPr>
            <a:normAutofit/>
          </a:bodyPr>
          <a:lstStyle/>
          <a:p>
            <a:pPr marL="0" indent="0" algn="just">
              <a:buNone/>
            </a:pPr>
            <a:endParaRPr lang="en-IN" sz="1600" dirty="0"/>
          </a:p>
        </p:txBody>
      </p:sp>
      <p:pic>
        <p:nvPicPr>
          <p:cNvPr id="7" name="Picture 6">
            <a:extLst>
              <a:ext uri="{FF2B5EF4-FFF2-40B4-BE49-F238E27FC236}">
                <a16:creationId xmlns:a16="http://schemas.microsoft.com/office/drawing/2014/main" id="{EE5A5DB0-D58F-6365-7058-C57CD819CC99}"/>
              </a:ext>
            </a:extLst>
          </p:cNvPr>
          <p:cNvPicPr>
            <a:picLocks noChangeAspect="1"/>
          </p:cNvPicPr>
          <p:nvPr/>
        </p:nvPicPr>
        <p:blipFill rotWithShape="1">
          <a:blip r:embed="rId3">
            <a:extLst>
              <a:ext uri="{28A0092B-C50C-407E-A947-70E740481C1C}">
                <a14:useLocalDpi xmlns:a14="http://schemas.microsoft.com/office/drawing/2010/main" val="0"/>
              </a:ext>
            </a:extLst>
          </a:blip>
          <a:srcRect l="19806" t="36246" r="31626" b="15081"/>
          <a:stretch/>
        </p:blipFill>
        <p:spPr>
          <a:xfrm>
            <a:off x="499621" y="1042444"/>
            <a:ext cx="5596379" cy="3075285"/>
          </a:xfrm>
          <a:prstGeom prst="rect">
            <a:avLst/>
          </a:prstGeom>
        </p:spPr>
      </p:pic>
      <p:pic>
        <p:nvPicPr>
          <p:cNvPr id="9" name="Picture 8">
            <a:extLst>
              <a:ext uri="{FF2B5EF4-FFF2-40B4-BE49-F238E27FC236}">
                <a16:creationId xmlns:a16="http://schemas.microsoft.com/office/drawing/2014/main" id="{67D2E20C-B50B-73BE-0B8E-6B6019DAA0AA}"/>
              </a:ext>
            </a:extLst>
          </p:cNvPr>
          <p:cNvPicPr>
            <a:picLocks noChangeAspect="1"/>
          </p:cNvPicPr>
          <p:nvPr/>
        </p:nvPicPr>
        <p:blipFill>
          <a:blip r:embed="rId4"/>
          <a:stretch>
            <a:fillRect/>
          </a:stretch>
        </p:blipFill>
        <p:spPr>
          <a:xfrm>
            <a:off x="6159780" y="1042443"/>
            <a:ext cx="5532599" cy="3075285"/>
          </a:xfrm>
          <a:prstGeom prst="rect">
            <a:avLst/>
          </a:prstGeom>
        </p:spPr>
      </p:pic>
      <p:pic>
        <p:nvPicPr>
          <p:cNvPr id="11" name="Picture 10">
            <a:extLst>
              <a:ext uri="{FF2B5EF4-FFF2-40B4-BE49-F238E27FC236}">
                <a16:creationId xmlns:a16="http://schemas.microsoft.com/office/drawing/2014/main" id="{9C6D814E-4787-F5DC-F714-BBC59A8AD887}"/>
              </a:ext>
            </a:extLst>
          </p:cNvPr>
          <p:cNvPicPr>
            <a:picLocks noChangeAspect="1"/>
          </p:cNvPicPr>
          <p:nvPr/>
        </p:nvPicPr>
        <p:blipFill>
          <a:blip r:embed="rId5"/>
          <a:stretch>
            <a:fillRect/>
          </a:stretch>
        </p:blipFill>
        <p:spPr>
          <a:xfrm>
            <a:off x="499620" y="4183337"/>
            <a:ext cx="5596380" cy="2235990"/>
          </a:xfrm>
          <a:prstGeom prst="rect">
            <a:avLst/>
          </a:prstGeom>
        </p:spPr>
      </p:pic>
      <p:pic>
        <p:nvPicPr>
          <p:cNvPr id="13" name="Picture 12">
            <a:extLst>
              <a:ext uri="{FF2B5EF4-FFF2-40B4-BE49-F238E27FC236}">
                <a16:creationId xmlns:a16="http://schemas.microsoft.com/office/drawing/2014/main" id="{42FFF8B0-74CF-7D2C-6DD6-615AC8FD74A5}"/>
              </a:ext>
            </a:extLst>
          </p:cNvPr>
          <p:cNvPicPr>
            <a:picLocks noChangeAspect="1"/>
          </p:cNvPicPr>
          <p:nvPr/>
        </p:nvPicPr>
        <p:blipFill>
          <a:blip r:embed="rId6"/>
          <a:stretch>
            <a:fillRect/>
          </a:stretch>
        </p:blipFill>
        <p:spPr>
          <a:xfrm>
            <a:off x="6159780" y="4183337"/>
            <a:ext cx="5532599" cy="2235990"/>
          </a:xfrm>
          <a:prstGeom prst="rect">
            <a:avLst/>
          </a:prstGeom>
        </p:spPr>
      </p:pic>
    </p:spTree>
    <p:extLst>
      <p:ext uri="{BB962C8B-B14F-4D97-AF65-F5344CB8AC3E}">
        <p14:creationId xmlns:p14="http://schemas.microsoft.com/office/powerpoint/2010/main" val="216931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5DD8-6F9B-19DC-F6EE-00F3F8D26888}"/>
              </a:ext>
            </a:extLst>
          </p:cNvPr>
          <p:cNvSpPr>
            <a:spLocks noGrp="1"/>
          </p:cNvSpPr>
          <p:nvPr>
            <p:ph type="title"/>
          </p:nvPr>
        </p:nvSpPr>
        <p:spPr>
          <a:xfrm>
            <a:off x="1066800" y="642594"/>
            <a:ext cx="10058400" cy="262662"/>
          </a:xfrm>
        </p:spPr>
        <p:txBody>
          <a:bodyPr>
            <a:normAutofit fontScale="90000"/>
          </a:bodyPr>
          <a:lstStyle/>
          <a:p>
            <a:pPr algn="ctr"/>
            <a:r>
              <a:rPr lang="en-US" b="1" dirty="0">
                <a:solidFill>
                  <a:schemeClr val="tx1"/>
                </a:solidFill>
                <a:effectLst>
                  <a:outerShdw blurRad="38100" dist="38100" dir="2700000" algn="tl">
                    <a:srgbClr val="000000">
                      <a:alpha val="43137"/>
                    </a:srgbClr>
                  </a:outerShdw>
                </a:effectLst>
              </a:rPr>
              <a:t>HANDLING OF OUTLIERS</a:t>
            </a:r>
            <a:endParaRPr lang="en-IN" b="1" dirty="0">
              <a:solidFill>
                <a:schemeClr val="tx1"/>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16CCAEF7-E1AA-F42A-62F6-D7F2ABA76CF0}"/>
              </a:ext>
            </a:extLst>
          </p:cNvPr>
          <p:cNvPicPr>
            <a:picLocks noChangeAspect="1"/>
          </p:cNvPicPr>
          <p:nvPr/>
        </p:nvPicPr>
        <p:blipFill rotWithShape="1">
          <a:blip r:embed="rId2">
            <a:extLst>
              <a:ext uri="{28A0092B-C50C-407E-A947-70E740481C1C}">
                <a14:useLocalDpi xmlns:a14="http://schemas.microsoft.com/office/drawing/2010/main" val="0"/>
              </a:ext>
            </a:extLst>
          </a:blip>
          <a:srcRect l="15145" t="19676" r="49175" b="23366"/>
          <a:stretch/>
        </p:blipFill>
        <p:spPr>
          <a:xfrm>
            <a:off x="659908" y="1692707"/>
            <a:ext cx="5140171" cy="4720415"/>
          </a:xfrm>
          <a:prstGeom prst="rect">
            <a:avLst/>
          </a:prstGeom>
        </p:spPr>
      </p:pic>
      <p:pic>
        <p:nvPicPr>
          <p:cNvPr id="11" name="Picture 10">
            <a:extLst>
              <a:ext uri="{FF2B5EF4-FFF2-40B4-BE49-F238E27FC236}">
                <a16:creationId xmlns:a16="http://schemas.microsoft.com/office/drawing/2014/main" id="{9E3E45D7-3E0B-ABDF-D3AC-DA368E107CDA}"/>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24725" r="50922" b="22589"/>
          <a:stretch/>
        </p:blipFill>
        <p:spPr>
          <a:xfrm>
            <a:off x="5983549" y="1692707"/>
            <a:ext cx="5548543" cy="4720415"/>
          </a:xfrm>
          <a:prstGeom prst="rect">
            <a:avLst/>
          </a:prstGeom>
        </p:spPr>
      </p:pic>
      <p:sp>
        <p:nvSpPr>
          <p:cNvPr id="3" name="TextBox 2">
            <a:extLst>
              <a:ext uri="{FF2B5EF4-FFF2-40B4-BE49-F238E27FC236}">
                <a16:creationId xmlns:a16="http://schemas.microsoft.com/office/drawing/2014/main" id="{8C8EFB16-76EC-9E01-5283-52B8F4502157}"/>
              </a:ext>
            </a:extLst>
          </p:cNvPr>
          <p:cNvSpPr txBox="1"/>
          <p:nvPr/>
        </p:nvSpPr>
        <p:spPr>
          <a:xfrm>
            <a:off x="744718" y="1046376"/>
            <a:ext cx="10916239" cy="646331"/>
          </a:xfrm>
          <a:prstGeom prst="rect">
            <a:avLst/>
          </a:prstGeom>
          <a:noFill/>
        </p:spPr>
        <p:txBody>
          <a:bodyPr wrap="square" rtlCol="0">
            <a:spAutoFit/>
          </a:bodyPr>
          <a:lstStyle/>
          <a:p>
            <a:r>
              <a:rPr lang="en-US" b="0" i="0" dirty="0">
                <a:effectLst/>
              </a:rPr>
              <a:t>We have handled the outliers by imputing them with central tendencies, binning, and using robust statistical methods. </a:t>
            </a:r>
            <a:endParaRPr lang="en-IN" dirty="0"/>
          </a:p>
        </p:txBody>
      </p:sp>
    </p:spTree>
    <p:extLst>
      <p:ext uri="{BB962C8B-B14F-4D97-AF65-F5344CB8AC3E}">
        <p14:creationId xmlns:p14="http://schemas.microsoft.com/office/powerpoint/2010/main" val="122478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0534-727A-788E-03D5-FFD7BF79131A}"/>
              </a:ext>
            </a:extLst>
          </p:cNvPr>
          <p:cNvSpPr>
            <a:spLocks noGrp="1"/>
          </p:cNvSpPr>
          <p:nvPr>
            <p:ph type="title"/>
          </p:nvPr>
        </p:nvSpPr>
        <p:spPr>
          <a:xfrm>
            <a:off x="1066800" y="642594"/>
            <a:ext cx="10058400" cy="191907"/>
          </a:xfrm>
        </p:spPr>
        <p:txBody>
          <a:bodyPr>
            <a:normAutofit fontScale="90000"/>
          </a:bodyPr>
          <a:lstStyle/>
          <a:p>
            <a:pPr algn="ctr"/>
            <a:r>
              <a:rPr lang="en-US" b="1" dirty="0">
                <a:solidFill>
                  <a:schemeClr val="tx1"/>
                </a:solidFill>
                <a:effectLst>
                  <a:outerShdw blurRad="38100" dist="38100" dir="2700000" algn="tl">
                    <a:srgbClr val="000000">
                      <a:alpha val="43137"/>
                    </a:srgbClr>
                  </a:outerShdw>
                </a:effectLst>
              </a:rPr>
              <a:t>VISUALIZATION AFTER HANDLING OUTLIERS</a:t>
            </a:r>
            <a:endParaRPr lang="en-IN" b="1" dirty="0">
              <a:solidFill>
                <a:schemeClr val="tx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9CD9E8A-A1B5-461F-3E9C-56127E6B77F9}"/>
              </a:ext>
            </a:extLst>
          </p:cNvPr>
          <p:cNvPicPr>
            <a:picLocks noChangeAspect="1"/>
          </p:cNvPicPr>
          <p:nvPr/>
        </p:nvPicPr>
        <p:blipFill rotWithShape="1">
          <a:blip r:embed="rId2">
            <a:extLst>
              <a:ext uri="{28A0092B-C50C-407E-A947-70E740481C1C}">
                <a14:useLocalDpi xmlns:a14="http://schemas.microsoft.com/office/drawing/2010/main" val="0"/>
              </a:ext>
            </a:extLst>
          </a:blip>
          <a:srcRect l="15292" t="27259" r="27294" b="28193"/>
          <a:stretch/>
        </p:blipFill>
        <p:spPr>
          <a:xfrm>
            <a:off x="487680" y="992507"/>
            <a:ext cx="6144768" cy="5398542"/>
          </a:xfrm>
          <a:prstGeom prst="rect">
            <a:avLst/>
          </a:prstGeom>
        </p:spPr>
      </p:pic>
      <p:pic>
        <p:nvPicPr>
          <p:cNvPr id="3" name="Picture 2">
            <a:extLst>
              <a:ext uri="{FF2B5EF4-FFF2-40B4-BE49-F238E27FC236}">
                <a16:creationId xmlns:a16="http://schemas.microsoft.com/office/drawing/2014/main" id="{144D88E4-ACBA-FDD0-D3B3-E9B70B71A718}"/>
              </a:ext>
            </a:extLst>
          </p:cNvPr>
          <p:cNvPicPr>
            <a:picLocks noChangeAspect="1"/>
          </p:cNvPicPr>
          <p:nvPr/>
        </p:nvPicPr>
        <p:blipFill rotWithShape="1">
          <a:blip r:embed="rId3">
            <a:extLst>
              <a:ext uri="{28A0092B-C50C-407E-A947-70E740481C1C}">
                <a14:useLocalDpi xmlns:a14="http://schemas.microsoft.com/office/drawing/2010/main" val="0"/>
              </a:ext>
            </a:extLst>
          </a:blip>
          <a:srcRect l="14926" t="28220" r="47410" b="27120"/>
          <a:stretch/>
        </p:blipFill>
        <p:spPr>
          <a:xfrm>
            <a:off x="6729984" y="3691778"/>
            <a:ext cx="4974336" cy="2718699"/>
          </a:xfrm>
          <a:prstGeom prst="rect">
            <a:avLst/>
          </a:prstGeom>
        </p:spPr>
      </p:pic>
      <p:pic>
        <p:nvPicPr>
          <p:cNvPr id="4" name="Picture 3">
            <a:extLst>
              <a:ext uri="{FF2B5EF4-FFF2-40B4-BE49-F238E27FC236}">
                <a16:creationId xmlns:a16="http://schemas.microsoft.com/office/drawing/2014/main" id="{27BC92AD-82C7-BA52-4E2A-D75DA0496B25}"/>
              </a:ext>
            </a:extLst>
          </p:cNvPr>
          <p:cNvPicPr>
            <a:picLocks noChangeAspect="1"/>
          </p:cNvPicPr>
          <p:nvPr/>
        </p:nvPicPr>
        <p:blipFill rotWithShape="1">
          <a:blip r:embed="rId3">
            <a:extLst>
              <a:ext uri="{28A0092B-C50C-407E-A947-70E740481C1C}">
                <a14:useLocalDpi xmlns:a14="http://schemas.microsoft.com/office/drawing/2010/main" val="0"/>
              </a:ext>
            </a:extLst>
          </a:blip>
          <a:srcRect l="52844" t="28220" r="9491" b="27120"/>
          <a:stretch/>
        </p:blipFill>
        <p:spPr>
          <a:xfrm>
            <a:off x="6729984" y="1011936"/>
            <a:ext cx="4974336" cy="2502408"/>
          </a:xfrm>
          <a:prstGeom prst="rect">
            <a:avLst/>
          </a:prstGeom>
        </p:spPr>
      </p:pic>
    </p:spTree>
    <p:extLst>
      <p:ext uri="{BB962C8B-B14F-4D97-AF65-F5344CB8AC3E}">
        <p14:creationId xmlns:p14="http://schemas.microsoft.com/office/powerpoint/2010/main" val="31474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58C7-AC6B-4880-4A35-8B158C90FEBF}"/>
              </a:ext>
            </a:extLst>
          </p:cNvPr>
          <p:cNvSpPr>
            <a:spLocks noGrp="1"/>
          </p:cNvSpPr>
          <p:nvPr>
            <p:ph type="title"/>
          </p:nvPr>
        </p:nvSpPr>
        <p:spPr>
          <a:xfrm>
            <a:off x="569650" y="544939"/>
            <a:ext cx="10058400" cy="262662"/>
          </a:xfrm>
        </p:spPr>
        <p:txBody>
          <a:bodyPr>
            <a:normAutofit fontScale="90000"/>
          </a:bodyPr>
          <a:lstStyle/>
          <a:p>
            <a:r>
              <a:rPr lang="en-US" dirty="0"/>
              <a:t>CONT.....</a:t>
            </a:r>
            <a:endParaRPr lang="en-IN" dirty="0"/>
          </a:p>
        </p:txBody>
      </p:sp>
      <p:pic>
        <p:nvPicPr>
          <p:cNvPr id="4" name="Picture 3">
            <a:extLst>
              <a:ext uri="{FF2B5EF4-FFF2-40B4-BE49-F238E27FC236}">
                <a16:creationId xmlns:a16="http://schemas.microsoft.com/office/drawing/2014/main" id="{3B988F5B-64F4-2982-4727-F81A91E48643}"/>
              </a:ext>
            </a:extLst>
          </p:cNvPr>
          <p:cNvPicPr>
            <a:picLocks noChangeAspect="1"/>
          </p:cNvPicPr>
          <p:nvPr/>
        </p:nvPicPr>
        <p:blipFill>
          <a:blip r:embed="rId2"/>
          <a:stretch>
            <a:fillRect/>
          </a:stretch>
        </p:blipFill>
        <p:spPr>
          <a:xfrm>
            <a:off x="475488" y="1110876"/>
            <a:ext cx="11301984" cy="5202185"/>
          </a:xfrm>
          <a:prstGeom prst="rect">
            <a:avLst/>
          </a:prstGeom>
        </p:spPr>
      </p:pic>
    </p:spTree>
    <p:extLst>
      <p:ext uri="{BB962C8B-B14F-4D97-AF65-F5344CB8AC3E}">
        <p14:creationId xmlns:p14="http://schemas.microsoft.com/office/powerpoint/2010/main" val="74196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1BE2-9C82-F3A7-D059-2C90260F441E}"/>
              </a:ext>
            </a:extLst>
          </p:cNvPr>
          <p:cNvSpPr>
            <a:spLocks noGrp="1"/>
          </p:cNvSpPr>
          <p:nvPr>
            <p:ph type="title"/>
          </p:nvPr>
        </p:nvSpPr>
        <p:spPr>
          <a:xfrm>
            <a:off x="614039" y="606817"/>
            <a:ext cx="10058400" cy="262662"/>
          </a:xfrm>
        </p:spPr>
        <p:txBody>
          <a:bodyPr>
            <a:normAutofit fontScale="90000"/>
          </a:bodyPr>
          <a:lstStyle/>
          <a:p>
            <a:pPr algn="ctr"/>
            <a:r>
              <a:rPr lang="en-IN" b="1" dirty="0">
                <a:effectLst>
                  <a:outerShdw blurRad="38100" dist="38100" dir="2700000" algn="tl">
                    <a:srgbClr val="000000">
                      <a:alpha val="43137"/>
                    </a:srgbClr>
                  </a:outerShdw>
                </a:effectLst>
              </a:rPr>
              <a:t>Outlier visualization using scatter plot</a:t>
            </a:r>
          </a:p>
        </p:txBody>
      </p:sp>
      <p:pic>
        <p:nvPicPr>
          <p:cNvPr id="4" name="Picture 3">
            <a:extLst>
              <a:ext uri="{FF2B5EF4-FFF2-40B4-BE49-F238E27FC236}">
                <a16:creationId xmlns:a16="http://schemas.microsoft.com/office/drawing/2014/main" id="{D52925BD-654A-D3AD-EA1D-D34CBF12B2E7}"/>
              </a:ext>
            </a:extLst>
          </p:cNvPr>
          <p:cNvPicPr>
            <a:picLocks noChangeAspect="1"/>
          </p:cNvPicPr>
          <p:nvPr/>
        </p:nvPicPr>
        <p:blipFill>
          <a:blip r:embed="rId2"/>
          <a:stretch>
            <a:fillRect/>
          </a:stretch>
        </p:blipFill>
        <p:spPr>
          <a:xfrm>
            <a:off x="475488" y="1027522"/>
            <a:ext cx="4262761" cy="5363852"/>
          </a:xfrm>
          <a:prstGeom prst="rect">
            <a:avLst/>
          </a:prstGeom>
        </p:spPr>
      </p:pic>
      <p:pic>
        <p:nvPicPr>
          <p:cNvPr id="3" name="Picture 2">
            <a:extLst>
              <a:ext uri="{FF2B5EF4-FFF2-40B4-BE49-F238E27FC236}">
                <a16:creationId xmlns:a16="http://schemas.microsoft.com/office/drawing/2014/main" id="{379602F1-86F2-9DA4-A01F-B2C6953B14F3}"/>
              </a:ext>
            </a:extLst>
          </p:cNvPr>
          <p:cNvPicPr>
            <a:picLocks noChangeAspect="1"/>
          </p:cNvPicPr>
          <p:nvPr/>
        </p:nvPicPr>
        <p:blipFill>
          <a:blip r:embed="rId3"/>
          <a:stretch>
            <a:fillRect/>
          </a:stretch>
        </p:blipFill>
        <p:spPr>
          <a:xfrm>
            <a:off x="4738249" y="1027522"/>
            <a:ext cx="7063607" cy="5316717"/>
          </a:xfrm>
          <a:prstGeom prst="rect">
            <a:avLst/>
          </a:prstGeom>
        </p:spPr>
      </p:pic>
    </p:spTree>
    <p:extLst>
      <p:ext uri="{BB962C8B-B14F-4D97-AF65-F5344CB8AC3E}">
        <p14:creationId xmlns:p14="http://schemas.microsoft.com/office/powerpoint/2010/main" val="170254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1512-5A56-BB25-9FCD-221BB03F333A}"/>
              </a:ext>
            </a:extLst>
          </p:cNvPr>
          <p:cNvSpPr>
            <a:spLocks noGrp="1"/>
          </p:cNvSpPr>
          <p:nvPr>
            <p:ph type="title"/>
          </p:nvPr>
        </p:nvSpPr>
        <p:spPr>
          <a:xfrm>
            <a:off x="1066800" y="443963"/>
            <a:ext cx="10519064" cy="516903"/>
          </a:xfrm>
        </p:spPr>
        <p:txBody>
          <a:bodyPr>
            <a:normAutofit fontScale="90000"/>
          </a:bodyPr>
          <a:lstStyle/>
          <a:p>
            <a:r>
              <a:rPr lang="en-IN" b="1" dirty="0">
                <a:effectLst>
                  <a:outerShdw blurRad="38100" dist="38100" dir="2700000" algn="tl">
                    <a:srgbClr val="000000">
                      <a:alpha val="43137"/>
                    </a:srgbClr>
                  </a:outerShdw>
                </a:effectLst>
              </a:rPr>
              <a:t>Descriptive statistics of the data after handling outliers</a:t>
            </a:r>
          </a:p>
        </p:txBody>
      </p:sp>
      <p:pic>
        <p:nvPicPr>
          <p:cNvPr id="8" name="Picture 7">
            <a:extLst>
              <a:ext uri="{FF2B5EF4-FFF2-40B4-BE49-F238E27FC236}">
                <a16:creationId xmlns:a16="http://schemas.microsoft.com/office/drawing/2014/main" id="{4B5A25BC-894C-E899-7B8C-6110BC29BD25}"/>
              </a:ext>
            </a:extLst>
          </p:cNvPr>
          <p:cNvPicPr>
            <a:picLocks noChangeAspect="1"/>
          </p:cNvPicPr>
          <p:nvPr/>
        </p:nvPicPr>
        <p:blipFill>
          <a:blip r:embed="rId3"/>
          <a:stretch>
            <a:fillRect/>
          </a:stretch>
        </p:blipFill>
        <p:spPr>
          <a:xfrm>
            <a:off x="635366" y="1071746"/>
            <a:ext cx="10519063" cy="5196814"/>
          </a:xfrm>
          <a:prstGeom prst="rect">
            <a:avLst/>
          </a:prstGeom>
        </p:spPr>
      </p:pic>
    </p:spTree>
    <p:extLst>
      <p:ext uri="{BB962C8B-B14F-4D97-AF65-F5344CB8AC3E}">
        <p14:creationId xmlns:p14="http://schemas.microsoft.com/office/powerpoint/2010/main" val="249932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1451-8FF6-2584-F340-8A752FE35B0F}"/>
              </a:ext>
            </a:extLst>
          </p:cNvPr>
          <p:cNvSpPr>
            <a:spLocks noGrp="1"/>
          </p:cNvSpPr>
          <p:nvPr>
            <p:ph type="title"/>
          </p:nvPr>
        </p:nvSpPr>
        <p:spPr>
          <a:xfrm>
            <a:off x="1118753" y="198725"/>
            <a:ext cx="8721437" cy="1371600"/>
          </a:xfrm>
        </p:spPr>
        <p:txBody>
          <a:bodyPr/>
          <a:lstStyle/>
          <a:p>
            <a:pPr algn="ctr"/>
            <a:r>
              <a:rPr lang="en-US" b="1" dirty="0">
                <a:effectLst>
                  <a:outerShdw blurRad="38100" dist="38100" dir="2700000" algn="tl">
                    <a:srgbClr val="000000">
                      <a:alpha val="43137"/>
                    </a:srgbClr>
                  </a:outerShdw>
                </a:effectLst>
              </a:rPr>
              <a:t>OVERVIEW</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13B9058-662D-18A9-8CF0-844E341EC0CB}"/>
              </a:ext>
            </a:extLst>
          </p:cNvPr>
          <p:cNvSpPr>
            <a:spLocks noGrp="1"/>
          </p:cNvSpPr>
          <p:nvPr>
            <p:ph idx="1"/>
          </p:nvPr>
        </p:nvSpPr>
        <p:spPr>
          <a:xfrm>
            <a:off x="422563" y="1206643"/>
            <a:ext cx="11346873" cy="4851308"/>
          </a:xfrm>
        </p:spPr>
        <p:txBody>
          <a:bodyPr>
            <a:normAutofit/>
          </a:bodyPr>
          <a:lstStyle/>
          <a:p>
            <a:pPr marL="0" indent="0" algn="just">
              <a:buNone/>
            </a:pPr>
            <a:r>
              <a:rPr lang="en-US" sz="2400" dirty="0"/>
              <a:t>Cardiovascular diseases (CVD) are a significant public health concern, contributing to a substantial burden of morbidity and mortality worldwide. Risk factors for CVD include smoking, diabetes, obesity, and hypertension, which account for about 50% of the pathogenesis of CVD. Treatment of these risk factors has been shown to reduce the risk of future cardiac events (Acevedo et al., 2021). Identifying significant health indicators associated with cardiovascular disease can help in the prevention, diagnosis, and treatment of the disease. Understanding the prevalence and determinants of CVD risk factors is crucial for developing effective interventions to reduce the burden of CVD.</a:t>
            </a:r>
            <a:endParaRPr lang="en-IN" sz="2400" dirty="0"/>
          </a:p>
        </p:txBody>
      </p:sp>
    </p:spTree>
    <p:extLst>
      <p:ext uri="{BB962C8B-B14F-4D97-AF65-F5344CB8AC3E}">
        <p14:creationId xmlns:p14="http://schemas.microsoft.com/office/powerpoint/2010/main" val="81303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DED0-0C5D-CAA7-D502-ABF4A05C767F}"/>
              </a:ext>
            </a:extLst>
          </p:cNvPr>
          <p:cNvSpPr>
            <a:spLocks noGrp="1"/>
          </p:cNvSpPr>
          <p:nvPr>
            <p:ph type="title"/>
          </p:nvPr>
        </p:nvSpPr>
        <p:spPr>
          <a:xfrm>
            <a:off x="378643" y="0"/>
            <a:ext cx="10058400" cy="1371600"/>
          </a:xfrm>
        </p:spPr>
        <p:txBody>
          <a:bodyPr/>
          <a:lstStyle/>
          <a:p>
            <a:r>
              <a:rPr lang="en-IN" b="1" dirty="0">
                <a:effectLst>
                  <a:outerShdw blurRad="38100" dist="38100" dir="2700000" algn="tl">
                    <a:srgbClr val="000000">
                      <a:alpha val="43137"/>
                    </a:srgbClr>
                  </a:outerShdw>
                </a:effectLst>
              </a:rPr>
              <a:t>Normality Testing</a:t>
            </a:r>
          </a:p>
        </p:txBody>
      </p:sp>
      <p:pic>
        <p:nvPicPr>
          <p:cNvPr id="5" name="Picture 4">
            <a:extLst>
              <a:ext uri="{FF2B5EF4-FFF2-40B4-BE49-F238E27FC236}">
                <a16:creationId xmlns:a16="http://schemas.microsoft.com/office/drawing/2014/main" id="{CBD339A0-CBDF-3EEC-D74A-A117A460F8DF}"/>
              </a:ext>
            </a:extLst>
          </p:cNvPr>
          <p:cNvPicPr>
            <a:picLocks noChangeAspect="1"/>
          </p:cNvPicPr>
          <p:nvPr/>
        </p:nvPicPr>
        <p:blipFill>
          <a:blip r:embed="rId3"/>
          <a:stretch>
            <a:fillRect/>
          </a:stretch>
        </p:blipFill>
        <p:spPr>
          <a:xfrm>
            <a:off x="455630" y="1387427"/>
            <a:ext cx="5640370" cy="5001336"/>
          </a:xfrm>
          <a:prstGeom prst="rect">
            <a:avLst/>
          </a:prstGeom>
        </p:spPr>
      </p:pic>
      <p:sp>
        <p:nvSpPr>
          <p:cNvPr id="6" name="TextBox 5">
            <a:extLst>
              <a:ext uri="{FF2B5EF4-FFF2-40B4-BE49-F238E27FC236}">
                <a16:creationId xmlns:a16="http://schemas.microsoft.com/office/drawing/2014/main" id="{FC1A9896-E6ED-68A6-C569-2D87C201A3B4}"/>
              </a:ext>
            </a:extLst>
          </p:cNvPr>
          <p:cNvSpPr txBox="1"/>
          <p:nvPr/>
        </p:nvSpPr>
        <p:spPr>
          <a:xfrm>
            <a:off x="369218" y="1018095"/>
            <a:ext cx="11367152" cy="36933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We performed Shapiro-Wilk test, histogram and Q-Q plots</a:t>
            </a:r>
            <a:r>
              <a:rPr lang="en-US" dirty="0"/>
              <a:t> to assess the distribution of the data.</a:t>
            </a:r>
            <a:endParaRPr lang="en-US" b="0" i="0" dirty="0">
              <a:effectLst/>
            </a:endParaRPr>
          </a:p>
        </p:txBody>
      </p:sp>
      <p:pic>
        <p:nvPicPr>
          <p:cNvPr id="4" name="Content Placeholder 4">
            <a:extLst>
              <a:ext uri="{FF2B5EF4-FFF2-40B4-BE49-F238E27FC236}">
                <a16:creationId xmlns:a16="http://schemas.microsoft.com/office/drawing/2014/main" id="{FA1385ED-F4AE-7205-4932-0C6D52D62531}"/>
              </a:ext>
            </a:extLst>
          </p:cNvPr>
          <p:cNvPicPr>
            <a:picLocks noGrp="1" noChangeAspect="1"/>
          </p:cNvPicPr>
          <p:nvPr>
            <p:ph idx="1"/>
          </p:nvPr>
        </p:nvPicPr>
        <p:blipFill>
          <a:blip r:embed="rId4"/>
          <a:stretch>
            <a:fillRect/>
          </a:stretch>
        </p:blipFill>
        <p:spPr>
          <a:xfrm>
            <a:off x="6369629" y="1431407"/>
            <a:ext cx="5366741" cy="2128657"/>
          </a:xfrm>
        </p:spPr>
      </p:pic>
      <p:pic>
        <p:nvPicPr>
          <p:cNvPr id="7" name="Picture 6">
            <a:extLst>
              <a:ext uri="{FF2B5EF4-FFF2-40B4-BE49-F238E27FC236}">
                <a16:creationId xmlns:a16="http://schemas.microsoft.com/office/drawing/2014/main" id="{5348C0A9-F1D1-C670-B4A4-1BEF85CF8ED2}"/>
              </a:ext>
            </a:extLst>
          </p:cNvPr>
          <p:cNvPicPr>
            <a:picLocks noChangeAspect="1"/>
          </p:cNvPicPr>
          <p:nvPr/>
        </p:nvPicPr>
        <p:blipFill rotWithShape="1">
          <a:blip r:embed="rId5"/>
          <a:srcRect t="-5221" b="5221"/>
          <a:stretch/>
        </p:blipFill>
        <p:spPr>
          <a:xfrm>
            <a:off x="6369629" y="3472980"/>
            <a:ext cx="5366741" cy="2959763"/>
          </a:xfrm>
          <a:prstGeom prst="rect">
            <a:avLst/>
          </a:prstGeom>
        </p:spPr>
      </p:pic>
    </p:spTree>
    <p:extLst>
      <p:ext uri="{BB962C8B-B14F-4D97-AF65-F5344CB8AC3E}">
        <p14:creationId xmlns:p14="http://schemas.microsoft.com/office/powerpoint/2010/main" val="287683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9A09-DA94-29DB-32CF-09A6A4D0E2B7}"/>
              </a:ext>
            </a:extLst>
          </p:cNvPr>
          <p:cNvSpPr>
            <a:spLocks noGrp="1"/>
          </p:cNvSpPr>
          <p:nvPr>
            <p:ph type="title"/>
          </p:nvPr>
        </p:nvSpPr>
        <p:spPr>
          <a:xfrm>
            <a:off x="350363" y="-92696"/>
            <a:ext cx="10058400" cy="1371600"/>
          </a:xfrm>
        </p:spPr>
        <p:txBody>
          <a:bodyPr>
            <a:normAutofit/>
          </a:bodyPr>
          <a:lstStyle/>
          <a:p>
            <a:r>
              <a:rPr lang="en-IN" sz="1800" dirty="0"/>
              <a:t>Normality testing contd..</a:t>
            </a:r>
          </a:p>
        </p:txBody>
      </p:sp>
      <p:pic>
        <p:nvPicPr>
          <p:cNvPr id="9" name="Picture 8">
            <a:extLst>
              <a:ext uri="{FF2B5EF4-FFF2-40B4-BE49-F238E27FC236}">
                <a16:creationId xmlns:a16="http://schemas.microsoft.com/office/drawing/2014/main" id="{FED260BD-482A-BE67-8E9D-5FBCA42E1DFD}"/>
              </a:ext>
            </a:extLst>
          </p:cNvPr>
          <p:cNvPicPr>
            <a:picLocks noChangeAspect="1"/>
          </p:cNvPicPr>
          <p:nvPr/>
        </p:nvPicPr>
        <p:blipFill>
          <a:blip r:embed="rId3"/>
          <a:stretch>
            <a:fillRect/>
          </a:stretch>
        </p:blipFill>
        <p:spPr>
          <a:xfrm>
            <a:off x="517343" y="492030"/>
            <a:ext cx="5456737" cy="5823426"/>
          </a:xfrm>
          <a:prstGeom prst="rect">
            <a:avLst/>
          </a:prstGeom>
        </p:spPr>
      </p:pic>
      <p:pic>
        <p:nvPicPr>
          <p:cNvPr id="6" name="Content Placeholder 5">
            <a:extLst>
              <a:ext uri="{FF2B5EF4-FFF2-40B4-BE49-F238E27FC236}">
                <a16:creationId xmlns:a16="http://schemas.microsoft.com/office/drawing/2014/main" id="{C8EF0777-D2DE-919A-9BC9-3B404889F768}"/>
              </a:ext>
            </a:extLst>
          </p:cNvPr>
          <p:cNvPicPr>
            <a:picLocks noGrp="1" noChangeAspect="1"/>
          </p:cNvPicPr>
          <p:nvPr>
            <p:ph idx="1"/>
          </p:nvPr>
        </p:nvPicPr>
        <p:blipFill>
          <a:blip r:embed="rId4"/>
          <a:stretch>
            <a:fillRect/>
          </a:stretch>
        </p:blipFill>
        <p:spPr>
          <a:xfrm>
            <a:off x="6095999" y="492030"/>
            <a:ext cx="5578657" cy="5823425"/>
          </a:xfrm>
          <a:prstGeom prst="rect">
            <a:avLst/>
          </a:prstGeom>
        </p:spPr>
      </p:pic>
    </p:spTree>
    <p:extLst>
      <p:ext uri="{BB962C8B-B14F-4D97-AF65-F5344CB8AC3E}">
        <p14:creationId xmlns:p14="http://schemas.microsoft.com/office/powerpoint/2010/main" val="161127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F805-0A06-275C-9F58-8F6EBE463F1D}"/>
              </a:ext>
            </a:extLst>
          </p:cNvPr>
          <p:cNvSpPr>
            <a:spLocks noGrp="1"/>
          </p:cNvSpPr>
          <p:nvPr>
            <p:ph type="title"/>
          </p:nvPr>
        </p:nvSpPr>
        <p:spPr>
          <a:xfrm>
            <a:off x="395925" y="176727"/>
            <a:ext cx="11472422" cy="1371600"/>
          </a:xfrm>
        </p:spPr>
        <p:txBody>
          <a:bodyPr/>
          <a:lstStyle/>
          <a:p>
            <a:r>
              <a:rPr lang="en-IN" b="1" dirty="0">
                <a:effectLst>
                  <a:outerShdw blurRad="38100" dist="38100" dir="2700000" algn="tl">
                    <a:srgbClr val="000000">
                      <a:alpha val="43137"/>
                    </a:srgbClr>
                  </a:outerShdw>
                </a:effectLst>
              </a:rPr>
              <a:t>Relationship analysis between variables – Correlation matrix</a:t>
            </a:r>
          </a:p>
        </p:txBody>
      </p:sp>
      <p:sp>
        <p:nvSpPr>
          <p:cNvPr id="3" name="Content Placeholder 2">
            <a:extLst>
              <a:ext uri="{FF2B5EF4-FFF2-40B4-BE49-F238E27FC236}">
                <a16:creationId xmlns:a16="http://schemas.microsoft.com/office/drawing/2014/main" id="{EFEAE6CB-944C-4B47-AAC9-6BADA4B57C5C}"/>
              </a:ext>
            </a:extLst>
          </p:cNvPr>
          <p:cNvSpPr>
            <a:spLocks noGrp="1"/>
          </p:cNvSpPr>
          <p:nvPr>
            <p:ph idx="1"/>
          </p:nvPr>
        </p:nvSpPr>
        <p:spPr>
          <a:xfrm>
            <a:off x="518474" y="961533"/>
            <a:ext cx="11227324" cy="5429839"/>
          </a:xfrm>
        </p:spPr>
        <p:txBody>
          <a:bodyPr/>
          <a:lstStyle/>
          <a:p>
            <a:pPr marL="0" indent="0">
              <a:buNone/>
            </a:pPr>
            <a:endParaRPr lang="en-IN" sz="1800" dirty="0"/>
          </a:p>
          <a:p>
            <a:pPr marL="0" indent="0">
              <a:buNone/>
            </a:pPr>
            <a:endParaRPr lang="en-IN" dirty="0"/>
          </a:p>
        </p:txBody>
      </p:sp>
      <p:pic>
        <p:nvPicPr>
          <p:cNvPr id="5" name="Picture 4">
            <a:extLst>
              <a:ext uri="{FF2B5EF4-FFF2-40B4-BE49-F238E27FC236}">
                <a16:creationId xmlns:a16="http://schemas.microsoft.com/office/drawing/2014/main" id="{D7FF4A2C-2E08-6F12-6126-8384BA28D37C}"/>
              </a:ext>
            </a:extLst>
          </p:cNvPr>
          <p:cNvPicPr>
            <a:picLocks noChangeAspect="1"/>
          </p:cNvPicPr>
          <p:nvPr/>
        </p:nvPicPr>
        <p:blipFill rotWithShape="1">
          <a:blip r:embed="rId3"/>
          <a:srcRect r="14535"/>
          <a:stretch/>
        </p:blipFill>
        <p:spPr>
          <a:xfrm>
            <a:off x="518474" y="1345677"/>
            <a:ext cx="5505254" cy="1982740"/>
          </a:xfrm>
          <a:prstGeom prst="rect">
            <a:avLst/>
          </a:prstGeom>
        </p:spPr>
      </p:pic>
      <p:pic>
        <p:nvPicPr>
          <p:cNvPr id="7" name="Picture 6">
            <a:extLst>
              <a:ext uri="{FF2B5EF4-FFF2-40B4-BE49-F238E27FC236}">
                <a16:creationId xmlns:a16="http://schemas.microsoft.com/office/drawing/2014/main" id="{D8DF3616-CA15-C8CA-F50A-EC030F2D938C}"/>
              </a:ext>
            </a:extLst>
          </p:cNvPr>
          <p:cNvPicPr>
            <a:picLocks noChangeAspect="1"/>
          </p:cNvPicPr>
          <p:nvPr/>
        </p:nvPicPr>
        <p:blipFill>
          <a:blip r:embed="rId4"/>
          <a:stretch>
            <a:fillRect/>
          </a:stretch>
        </p:blipFill>
        <p:spPr>
          <a:xfrm>
            <a:off x="6168272" y="961532"/>
            <a:ext cx="5505254" cy="5429839"/>
          </a:xfrm>
          <a:prstGeom prst="rect">
            <a:avLst/>
          </a:prstGeom>
        </p:spPr>
      </p:pic>
      <p:sp>
        <p:nvSpPr>
          <p:cNvPr id="6" name="TextBox 5">
            <a:extLst>
              <a:ext uri="{FF2B5EF4-FFF2-40B4-BE49-F238E27FC236}">
                <a16:creationId xmlns:a16="http://schemas.microsoft.com/office/drawing/2014/main" id="{39BBC05A-19E8-1100-29C6-B56808E3B5FC}"/>
              </a:ext>
            </a:extLst>
          </p:cNvPr>
          <p:cNvSpPr txBox="1"/>
          <p:nvPr/>
        </p:nvSpPr>
        <p:spPr>
          <a:xfrm>
            <a:off x="395925" y="3383378"/>
            <a:ext cx="5577526" cy="2862322"/>
          </a:xfrm>
          <a:prstGeom prst="rect">
            <a:avLst/>
          </a:prstGeom>
          <a:noFill/>
        </p:spPr>
        <p:txBody>
          <a:bodyPr wrap="square">
            <a:spAutoFit/>
          </a:bodyPr>
          <a:lstStyle/>
          <a:p>
            <a:pPr algn="just"/>
            <a:r>
              <a:rPr lang="en-US" sz="1800" dirty="0"/>
              <a:t>Cardio has a moderate positive correlation with age, systolic blood pressure, and diastolic blood pressure. This suggests that as age and blood pressure increase, the likelihood of cardiovascular disease also tends to increase.</a:t>
            </a:r>
          </a:p>
          <a:p>
            <a:pPr algn="just"/>
            <a:r>
              <a:rPr lang="en-US" sz="1800" dirty="0"/>
              <a:t>Cardio also has a positive correlation with BMI, indicating that higher BMI is associated with a higher likelihood of cardiovascular disease.</a:t>
            </a:r>
          </a:p>
          <a:p>
            <a:pPr algn="just"/>
            <a:r>
              <a:rPr lang="en-US" sz="1800" dirty="0"/>
              <a:t>There is a weak positive correlation between cardio and weight, cholesterol, and </a:t>
            </a:r>
            <a:r>
              <a:rPr lang="en-US" sz="1800" dirty="0" err="1"/>
              <a:t>gluc</a:t>
            </a:r>
            <a:r>
              <a:rPr lang="en-US" sz="1800" dirty="0"/>
              <a:t> (glucose). </a:t>
            </a:r>
            <a:endParaRPr lang="en-IN" sz="1800" dirty="0"/>
          </a:p>
        </p:txBody>
      </p:sp>
    </p:spTree>
    <p:extLst>
      <p:ext uri="{BB962C8B-B14F-4D97-AF65-F5344CB8AC3E}">
        <p14:creationId xmlns:p14="http://schemas.microsoft.com/office/powerpoint/2010/main" val="96064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C713-0AAC-1618-3DB2-C941A327B98D}"/>
              </a:ext>
            </a:extLst>
          </p:cNvPr>
          <p:cNvSpPr>
            <a:spLocks noGrp="1"/>
          </p:cNvSpPr>
          <p:nvPr>
            <p:ph type="title"/>
          </p:nvPr>
        </p:nvSpPr>
        <p:spPr>
          <a:xfrm>
            <a:off x="435203" y="0"/>
            <a:ext cx="10058400" cy="1371600"/>
          </a:xfrm>
        </p:spPr>
        <p:txBody>
          <a:bodyPr>
            <a:normAutofit/>
          </a:bodyPr>
          <a:lstStyle/>
          <a:p>
            <a:r>
              <a:rPr lang="en-US" sz="2000" b="1" dirty="0">
                <a:effectLst>
                  <a:outerShdw blurRad="38100" dist="38100" dir="2700000" algn="tl">
                    <a:srgbClr val="000000">
                      <a:alpha val="43137"/>
                    </a:srgbClr>
                  </a:outerShdw>
                </a:effectLst>
              </a:rPr>
              <a:t>Kendall’s Rank and Spearman’s Correlation tests: </a:t>
            </a:r>
            <a:endParaRPr lang="en-IN" sz="20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17602C8-FA48-2148-8EF1-4B2D90AA394B}"/>
              </a:ext>
            </a:extLst>
          </p:cNvPr>
          <p:cNvSpPr>
            <a:spLocks noGrp="1"/>
          </p:cNvSpPr>
          <p:nvPr>
            <p:ph idx="1"/>
          </p:nvPr>
        </p:nvSpPr>
        <p:spPr>
          <a:xfrm>
            <a:off x="435204" y="975360"/>
            <a:ext cx="11321592" cy="5453720"/>
          </a:xfrm>
        </p:spPr>
        <p:txBody>
          <a:bodyPr>
            <a:normAutofit/>
          </a:bodyPr>
          <a:lstStyle/>
          <a:p>
            <a:pPr algn="just"/>
            <a:r>
              <a:rPr lang="en-US" sz="1800" dirty="0"/>
              <a:t>To identify the strength and direction of monotonic association between </a:t>
            </a:r>
            <a:r>
              <a:rPr lang="en-US" sz="1800" dirty="0" err="1"/>
              <a:t>independant</a:t>
            </a:r>
            <a:r>
              <a:rPr lang="en-US" sz="1800" dirty="0"/>
              <a:t> and </a:t>
            </a:r>
            <a:r>
              <a:rPr lang="en-US" sz="1800" dirty="0" err="1"/>
              <a:t>dependant</a:t>
            </a:r>
            <a:r>
              <a:rPr lang="en-US" sz="1800" dirty="0"/>
              <a:t> variables, and to determine the correlation coefficient, we performed Kendall’s Rank and Spearman’s Correlation tests.</a:t>
            </a:r>
          </a:p>
        </p:txBody>
      </p:sp>
      <p:pic>
        <p:nvPicPr>
          <p:cNvPr id="5" name="Picture 4">
            <a:extLst>
              <a:ext uri="{FF2B5EF4-FFF2-40B4-BE49-F238E27FC236}">
                <a16:creationId xmlns:a16="http://schemas.microsoft.com/office/drawing/2014/main" id="{7D419038-DDCC-8639-90EF-9B5B30184BE9}"/>
              </a:ext>
            </a:extLst>
          </p:cNvPr>
          <p:cNvPicPr>
            <a:picLocks noChangeAspect="1"/>
          </p:cNvPicPr>
          <p:nvPr/>
        </p:nvPicPr>
        <p:blipFill rotWithShape="1">
          <a:blip r:embed="rId3"/>
          <a:srcRect r="9556"/>
          <a:stretch/>
        </p:blipFill>
        <p:spPr>
          <a:xfrm>
            <a:off x="473901" y="2005584"/>
            <a:ext cx="6455790" cy="4298623"/>
          </a:xfrm>
          <a:prstGeom prst="rect">
            <a:avLst/>
          </a:prstGeom>
        </p:spPr>
      </p:pic>
      <p:pic>
        <p:nvPicPr>
          <p:cNvPr id="7" name="Picture 6">
            <a:extLst>
              <a:ext uri="{FF2B5EF4-FFF2-40B4-BE49-F238E27FC236}">
                <a16:creationId xmlns:a16="http://schemas.microsoft.com/office/drawing/2014/main" id="{64A607C6-E146-F032-595C-61D0300A0F51}"/>
              </a:ext>
            </a:extLst>
          </p:cNvPr>
          <p:cNvPicPr>
            <a:picLocks noChangeAspect="1"/>
          </p:cNvPicPr>
          <p:nvPr/>
        </p:nvPicPr>
        <p:blipFill>
          <a:blip r:embed="rId4"/>
          <a:stretch>
            <a:fillRect/>
          </a:stretch>
        </p:blipFill>
        <p:spPr>
          <a:xfrm>
            <a:off x="6981043" y="2005584"/>
            <a:ext cx="4724400" cy="4298623"/>
          </a:xfrm>
          <a:prstGeom prst="rect">
            <a:avLst/>
          </a:prstGeom>
        </p:spPr>
      </p:pic>
    </p:spTree>
    <p:extLst>
      <p:ext uri="{BB962C8B-B14F-4D97-AF65-F5344CB8AC3E}">
        <p14:creationId xmlns:p14="http://schemas.microsoft.com/office/powerpoint/2010/main" val="422358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DA727-D050-D786-79F3-429F4C19CA4D}"/>
              </a:ext>
            </a:extLst>
          </p:cNvPr>
          <p:cNvPicPr>
            <a:picLocks noGrp="1" noChangeAspect="1"/>
          </p:cNvPicPr>
          <p:nvPr>
            <p:ph idx="1"/>
          </p:nvPr>
        </p:nvPicPr>
        <p:blipFill>
          <a:blip r:embed="rId2"/>
          <a:stretch>
            <a:fillRect/>
          </a:stretch>
        </p:blipFill>
        <p:spPr>
          <a:xfrm>
            <a:off x="437782" y="458402"/>
            <a:ext cx="6726589" cy="3991049"/>
          </a:xfrm>
        </p:spPr>
      </p:pic>
      <p:pic>
        <p:nvPicPr>
          <p:cNvPr id="7" name="Picture 6">
            <a:extLst>
              <a:ext uri="{FF2B5EF4-FFF2-40B4-BE49-F238E27FC236}">
                <a16:creationId xmlns:a16="http://schemas.microsoft.com/office/drawing/2014/main" id="{AFE89818-1DB2-D119-FB78-1C8871786036}"/>
              </a:ext>
            </a:extLst>
          </p:cNvPr>
          <p:cNvPicPr>
            <a:picLocks noChangeAspect="1"/>
          </p:cNvPicPr>
          <p:nvPr/>
        </p:nvPicPr>
        <p:blipFill>
          <a:blip r:embed="rId3"/>
          <a:stretch>
            <a:fillRect/>
          </a:stretch>
        </p:blipFill>
        <p:spPr>
          <a:xfrm>
            <a:off x="7249212" y="458401"/>
            <a:ext cx="4505006" cy="3991049"/>
          </a:xfrm>
          <a:prstGeom prst="rect">
            <a:avLst/>
          </a:prstGeom>
        </p:spPr>
      </p:pic>
      <p:sp>
        <p:nvSpPr>
          <p:cNvPr id="9" name="TextBox 8">
            <a:extLst>
              <a:ext uri="{FF2B5EF4-FFF2-40B4-BE49-F238E27FC236}">
                <a16:creationId xmlns:a16="http://schemas.microsoft.com/office/drawing/2014/main" id="{A9245FCD-A32D-097B-D902-9EC15C110A4C}"/>
              </a:ext>
            </a:extLst>
          </p:cNvPr>
          <p:cNvSpPr txBox="1"/>
          <p:nvPr/>
        </p:nvSpPr>
        <p:spPr>
          <a:xfrm>
            <a:off x="437782" y="4590854"/>
            <a:ext cx="11316436"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Both Kendall’s tau and Spearman’s rho (the coefficient is close to 0) indicate a moderate positive rank correlation between the variables being tested, and the low p-values (9.60e-20 and 9.34e-20) suggest that these correlations are statistically significant.</a:t>
            </a:r>
          </a:p>
          <a:p>
            <a:pPr marL="285750" indent="-285750" algn="just">
              <a:buFont typeface="Arial" panose="020B0604020202020204" pitchFamily="34" charset="0"/>
              <a:buChar char="•"/>
            </a:pPr>
            <a:r>
              <a:rPr lang="en-US" dirty="0"/>
              <a:t>This suggests a very weak, but statistically significant, negative relationship between variables analyzed. While the correlation is significant, the strength of the relationship is very low, indicating that the variables are not strongly related in terms of their ranks.</a:t>
            </a:r>
          </a:p>
          <a:p>
            <a:pPr algn="just"/>
            <a:endParaRPr lang="en-IN" dirty="0"/>
          </a:p>
          <a:p>
            <a:pPr algn="just"/>
            <a:endParaRPr lang="en-IN" dirty="0"/>
          </a:p>
        </p:txBody>
      </p:sp>
    </p:spTree>
    <p:extLst>
      <p:ext uri="{BB962C8B-B14F-4D97-AF65-F5344CB8AC3E}">
        <p14:creationId xmlns:p14="http://schemas.microsoft.com/office/powerpoint/2010/main" val="230632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5E10E-CBE5-E550-811E-5FC661F1B331}"/>
              </a:ext>
            </a:extLst>
          </p:cNvPr>
          <p:cNvSpPr txBox="1"/>
          <p:nvPr/>
        </p:nvSpPr>
        <p:spPr>
          <a:xfrm>
            <a:off x="429705" y="547902"/>
            <a:ext cx="11332589" cy="1815882"/>
          </a:xfrm>
          <a:prstGeom prst="rect">
            <a:avLst/>
          </a:prstGeom>
          <a:noFill/>
        </p:spPr>
        <p:txBody>
          <a:bodyPr wrap="square" rtlCol="0">
            <a:spAutoFit/>
          </a:bodyPr>
          <a:lstStyle/>
          <a:p>
            <a:pPr algn="just"/>
            <a:r>
              <a:rPr lang="en-US" sz="1600" dirty="0"/>
              <a:t>As the data is not normally distributed, we have performed non-parametric tests.</a:t>
            </a:r>
          </a:p>
          <a:p>
            <a:pPr marL="285750" indent="-285750" algn="just">
              <a:buFont typeface="Arial" panose="020B0604020202020204" pitchFamily="34" charset="0"/>
              <a:buChar char="•"/>
            </a:pPr>
            <a:endParaRPr lang="en-US" sz="1600" dirty="0"/>
          </a:p>
          <a:p>
            <a:pPr marL="342900" indent="-342900" algn="just">
              <a:buAutoNum type="arabicPeriod"/>
            </a:pPr>
            <a:r>
              <a:rPr lang="en-US" sz="1600" b="1" dirty="0"/>
              <a:t>Chi-Square test: </a:t>
            </a:r>
          </a:p>
          <a:p>
            <a:pPr algn="just"/>
            <a:endParaRPr lang="en-US" sz="1600" dirty="0"/>
          </a:p>
          <a:p>
            <a:pPr marL="285750" indent="-285750" algn="just">
              <a:buFont typeface="Arial" panose="020B0604020202020204" pitchFamily="34" charset="0"/>
              <a:buChar char="•"/>
            </a:pPr>
            <a:r>
              <a:rPr lang="en-US" sz="1600" dirty="0"/>
              <a:t>We have used Chi-square test to test the association between variables. </a:t>
            </a:r>
          </a:p>
          <a:p>
            <a:pPr marL="285750" indent="-285750" algn="just">
              <a:buFont typeface="Arial" panose="020B0604020202020204" pitchFamily="34" charset="0"/>
              <a:buChar char="•"/>
            </a:pPr>
            <a:endParaRPr lang="en-US" sz="1600" dirty="0"/>
          </a:p>
          <a:p>
            <a:pPr algn="just"/>
            <a:endParaRPr lang="en-US" sz="1600" dirty="0"/>
          </a:p>
        </p:txBody>
      </p:sp>
      <p:pic>
        <p:nvPicPr>
          <p:cNvPr id="6" name="Picture 5">
            <a:extLst>
              <a:ext uri="{FF2B5EF4-FFF2-40B4-BE49-F238E27FC236}">
                <a16:creationId xmlns:a16="http://schemas.microsoft.com/office/drawing/2014/main" id="{9939C8BE-DC8E-0DFC-CE33-9ED6E7027D23}"/>
              </a:ext>
            </a:extLst>
          </p:cNvPr>
          <p:cNvPicPr>
            <a:picLocks noChangeAspect="1"/>
          </p:cNvPicPr>
          <p:nvPr/>
        </p:nvPicPr>
        <p:blipFill>
          <a:blip r:embed="rId2"/>
          <a:stretch>
            <a:fillRect/>
          </a:stretch>
        </p:blipFill>
        <p:spPr>
          <a:xfrm>
            <a:off x="429705" y="2174655"/>
            <a:ext cx="5946711" cy="3747856"/>
          </a:xfrm>
          <a:prstGeom prst="rect">
            <a:avLst/>
          </a:prstGeom>
        </p:spPr>
      </p:pic>
      <p:pic>
        <p:nvPicPr>
          <p:cNvPr id="2" name="Picture 1">
            <a:extLst>
              <a:ext uri="{FF2B5EF4-FFF2-40B4-BE49-F238E27FC236}">
                <a16:creationId xmlns:a16="http://schemas.microsoft.com/office/drawing/2014/main" id="{B2335447-6D96-1B2F-2EE0-0ADB99760A59}"/>
              </a:ext>
            </a:extLst>
          </p:cNvPr>
          <p:cNvPicPr>
            <a:picLocks noChangeAspect="1"/>
          </p:cNvPicPr>
          <p:nvPr/>
        </p:nvPicPr>
        <p:blipFill>
          <a:blip r:embed="rId3"/>
          <a:stretch>
            <a:fillRect/>
          </a:stretch>
        </p:blipFill>
        <p:spPr>
          <a:xfrm>
            <a:off x="6513450" y="2174654"/>
            <a:ext cx="5248844" cy="3747855"/>
          </a:xfrm>
          <a:prstGeom prst="rect">
            <a:avLst/>
          </a:prstGeom>
        </p:spPr>
      </p:pic>
    </p:spTree>
    <p:extLst>
      <p:ext uri="{BB962C8B-B14F-4D97-AF65-F5344CB8AC3E}">
        <p14:creationId xmlns:p14="http://schemas.microsoft.com/office/powerpoint/2010/main" val="2665711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1AD58B-077B-12D2-448D-E0D95A91BF06}"/>
              </a:ext>
            </a:extLst>
          </p:cNvPr>
          <p:cNvSpPr>
            <a:spLocks noGrp="1"/>
          </p:cNvSpPr>
          <p:nvPr>
            <p:ph idx="1"/>
          </p:nvPr>
        </p:nvSpPr>
        <p:spPr>
          <a:xfrm>
            <a:off x="433633" y="401819"/>
            <a:ext cx="11331019" cy="6046115"/>
          </a:xfrm>
        </p:spPr>
        <p:txBody>
          <a:bodyPr>
            <a:normAutofit/>
          </a:bodyPr>
          <a:lstStyle/>
          <a:p>
            <a:pPr marL="0" indent="0">
              <a:buNone/>
            </a:pPr>
            <a:r>
              <a:rPr lang="en-IN" sz="1600" dirty="0"/>
              <a:t>Chi-square test contd..</a:t>
            </a:r>
          </a:p>
        </p:txBody>
      </p:sp>
      <p:pic>
        <p:nvPicPr>
          <p:cNvPr id="13" name="Picture 12">
            <a:extLst>
              <a:ext uri="{FF2B5EF4-FFF2-40B4-BE49-F238E27FC236}">
                <a16:creationId xmlns:a16="http://schemas.microsoft.com/office/drawing/2014/main" id="{F94795DA-C505-1851-3241-93CC3CEE7408}"/>
              </a:ext>
            </a:extLst>
          </p:cNvPr>
          <p:cNvPicPr>
            <a:picLocks noChangeAspect="1"/>
          </p:cNvPicPr>
          <p:nvPr/>
        </p:nvPicPr>
        <p:blipFill>
          <a:blip r:embed="rId3"/>
          <a:stretch>
            <a:fillRect/>
          </a:stretch>
        </p:blipFill>
        <p:spPr>
          <a:xfrm>
            <a:off x="2585521" y="726844"/>
            <a:ext cx="6669024" cy="2438293"/>
          </a:xfrm>
          <a:prstGeom prst="rect">
            <a:avLst/>
          </a:prstGeom>
        </p:spPr>
      </p:pic>
      <p:pic>
        <p:nvPicPr>
          <p:cNvPr id="15" name="Picture 14">
            <a:extLst>
              <a:ext uri="{FF2B5EF4-FFF2-40B4-BE49-F238E27FC236}">
                <a16:creationId xmlns:a16="http://schemas.microsoft.com/office/drawing/2014/main" id="{150AA969-3308-1D75-A7D7-B5151B979F8D}"/>
              </a:ext>
            </a:extLst>
          </p:cNvPr>
          <p:cNvPicPr>
            <a:picLocks noChangeAspect="1"/>
          </p:cNvPicPr>
          <p:nvPr/>
        </p:nvPicPr>
        <p:blipFill>
          <a:blip r:embed="rId4"/>
          <a:stretch>
            <a:fillRect/>
          </a:stretch>
        </p:blipFill>
        <p:spPr>
          <a:xfrm>
            <a:off x="427348" y="3328416"/>
            <a:ext cx="5363852" cy="3088235"/>
          </a:xfrm>
          <a:prstGeom prst="rect">
            <a:avLst/>
          </a:prstGeom>
        </p:spPr>
      </p:pic>
      <p:pic>
        <p:nvPicPr>
          <p:cNvPr id="17" name="Picture 16">
            <a:extLst>
              <a:ext uri="{FF2B5EF4-FFF2-40B4-BE49-F238E27FC236}">
                <a16:creationId xmlns:a16="http://schemas.microsoft.com/office/drawing/2014/main" id="{E1C2DDA4-027F-500D-CA04-D8E32E7D25F8}"/>
              </a:ext>
            </a:extLst>
          </p:cNvPr>
          <p:cNvPicPr>
            <a:picLocks noChangeAspect="1"/>
          </p:cNvPicPr>
          <p:nvPr/>
        </p:nvPicPr>
        <p:blipFill>
          <a:blip r:embed="rId5"/>
          <a:stretch>
            <a:fillRect/>
          </a:stretch>
        </p:blipFill>
        <p:spPr>
          <a:xfrm>
            <a:off x="5920033" y="3328416"/>
            <a:ext cx="5838334" cy="3127765"/>
          </a:xfrm>
          <a:prstGeom prst="rect">
            <a:avLst/>
          </a:prstGeom>
        </p:spPr>
      </p:pic>
    </p:spTree>
    <p:extLst>
      <p:ext uri="{BB962C8B-B14F-4D97-AF65-F5344CB8AC3E}">
        <p14:creationId xmlns:p14="http://schemas.microsoft.com/office/powerpoint/2010/main" val="3099898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4B9AE-8374-BF83-9375-989218F3BA85}"/>
              </a:ext>
            </a:extLst>
          </p:cNvPr>
          <p:cNvSpPr>
            <a:spLocks noGrp="1"/>
          </p:cNvSpPr>
          <p:nvPr>
            <p:ph idx="1"/>
          </p:nvPr>
        </p:nvSpPr>
        <p:spPr>
          <a:xfrm>
            <a:off x="433633" y="433633"/>
            <a:ext cx="11321592" cy="5948313"/>
          </a:xfrm>
        </p:spPr>
        <p:txBody>
          <a:bodyPr/>
          <a:lstStyle/>
          <a:p>
            <a:r>
              <a:rPr lang="en-IN" sz="1800" b="1" dirty="0"/>
              <a:t>Logistic Regression:</a:t>
            </a:r>
          </a:p>
          <a:p>
            <a:pPr marL="0" indent="0" algn="just">
              <a:buNone/>
            </a:pPr>
            <a:r>
              <a:rPr lang="en-US" sz="1800" dirty="0"/>
              <a:t>Logistic regression was used to predict the association of health indicators with the cardiovascular disease. </a:t>
            </a:r>
            <a:endParaRPr lang="en-IN" sz="1800" b="1" dirty="0"/>
          </a:p>
          <a:p>
            <a:pPr marL="0" indent="0">
              <a:buNone/>
            </a:pPr>
            <a:endParaRPr lang="en-IN" dirty="0"/>
          </a:p>
        </p:txBody>
      </p:sp>
      <p:pic>
        <p:nvPicPr>
          <p:cNvPr id="5" name="Picture 4">
            <a:extLst>
              <a:ext uri="{FF2B5EF4-FFF2-40B4-BE49-F238E27FC236}">
                <a16:creationId xmlns:a16="http://schemas.microsoft.com/office/drawing/2014/main" id="{8AA0EAD3-7426-1BD0-BBC3-73DED1975BB8}"/>
              </a:ext>
            </a:extLst>
          </p:cNvPr>
          <p:cNvPicPr>
            <a:picLocks noChangeAspect="1"/>
          </p:cNvPicPr>
          <p:nvPr/>
        </p:nvPicPr>
        <p:blipFill>
          <a:blip r:embed="rId3"/>
          <a:stretch>
            <a:fillRect/>
          </a:stretch>
        </p:blipFill>
        <p:spPr>
          <a:xfrm>
            <a:off x="513137" y="1621537"/>
            <a:ext cx="6434418" cy="4114078"/>
          </a:xfrm>
          <a:prstGeom prst="rect">
            <a:avLst/>
          </a:prstGeom>
        </p:spPr>
      </p:pic>
      <p:pic>
        <p:nvPicPr>
          <p:cNvPr id="7" name="Picture 6">
            <a:extLst>
              <a:ext uri="{FF2B5EF4-FFF2-40B4-BE49-F238E27FC236}">
                <a16:creationId xmlns:a16="http://schemas.microsoft.com/office/drawing/2014/main" id="{630E046C-80DB-2BEE-435D-CC10B051A330}"/>
              </a:ext>
            </a:extLst>
          </p:cNvPr>
          <p:cNvPicPr>
            <a:picLocks noChangeAspect="1"/>
          </p:cNvPicPr>
          <p:nvPr/>
        </p:nvPicPr>
        <p:blipFill>
          <a:blip r:embed="rId4"/>
          <a:stretch>
            <a:fillRect/>
          </a:stretch>
        </p:blipFill>
        <p:spPr>
          <a:xfrm>
            <a:off x="7103421" y="1621536"/>
            <a:ext cx="4651804" cy="4114077"/>
          </a:xfrm>
          <a:prstGeom prst="rect">
            <a:avLst/>
          </a:prstGeom>
        </p:spPr>
      </p:pic>
      <p:sp>
        <p:nvSpPr>
          <p:cNvPr id="8" name="TextBox 7">
            <a:extLst>
              <a:ext uri="{FF2B5EF4-FFF2-40B4-BE49-F238E27FC236}">
                <a16:creationId xmlns:a16="http://schemas.microsoft.com/office/drawing/2014/main" id="{F7BC0C91-CD34-0A0D-6083-2C19249541E1}"/>
              </a:ext>
            </a:extLst>
          </p:cNvPr>
          <p:cNvSpPr txBox="1"/>
          <p:nvPr/>
        </p:nvSpPr>
        <p:spPr>
          <a:xfrm>
            <a:off x="511566" y="5778036"/>
            <a:ext cx="11165726" cy="646331"/>
          </a:xfrm>
          <a:prstGeom prst="rect">
            <a:avLst/>
          </a:prstGeom>
          <a:noFill/>
        </p:spPr>
        <p:txBody>
          <a:bodyPr wrap="square" rtlCol="0">
            <a:spAutoFit/>
          </a:bodyPr>
          <a:lstStyle/>
          <a:p>
            <a:pPr algn="just"/>
            <a:r>
              <a:rPr lang="en-US" dirty="0"/>
              <a:t>The logistic regression results showed that included health indicators are significantly associated with the presence of cardiovascular disease. </a:t>
            </a:r>
            <a:endParaRPr lang="en-IN" dirty="0"/>
          </a:p>
        </p:txBody>
      </p:sp>
    </p:spTree>
    <p:extLst>
      <p:ext uri="{BB962C8B-B14F-4D97-AF65-F5344CB8AC3E}">
        <p14:creationId xmlns:p14="http://schemas.microsoft.com/office/powerpoint/2010/main" val="288222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57F2-B85C-332D-E886-A20688A630DF}"/>
              </a:ext>
            </a:extLst>
          </p:cNvPr>
          <p:cNvSpPr>
            <a:spLocks noGrp="1"/>
          </p:cNvSpPr>
          <p:nvPr>
            <p:ph type="title"/>
          </p:nvPr>
        </p:nvSpPr>
        <p:spPr>
          <a:xfrm>
            <a:off x="1066800" y="1870363"/>
            <a:ext cx="10058400" cy="2109355"/>
          </a:xfrm>
        </p:spPr>
        <p:txBody>
          <a:bodyPr>
            <a:normAutofit/>
          </a:bodyPr>
          <a:lstStyle/>
          <a:p>
            <a:pPr algn="ctr"/>
            <a:r>
              <a:rPr lang="en-IN" sz="4000" b="1" dirty="0">
                <a:solidFill>
                  <a:schemeClr val="tx1"/>
                </a:solidFill>
                <a:effectLst>
                  <a:outerShdw blurRad="38100" dist="38100" dir="2700000" algn="tl">
                    <a:srgbClr val="000000">
                      <a:alpha val="43137"/>
                    </a:srgbClr>
                  </a:outerShdw>
                </a:effectLst>
              </a:rPr>
              <a:t>DATA VISUALIZATION</a:t>
            </a:r>
          </a:p>
        </p:txBody>
      </p:sp>
    </p:spTree>
    <p:extLst>
      <p:ext uri="{BB962C8B-B14F-4D97-AF65-F5344CB8AC3E}">
        <p14:creationId xmlns:p14="http://schemas.microsoft.com/office/powerpoint/2010/main" val="55449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A45283-192E-A6E8-6B13-89BC3D7AE423}"/>
              </a:ext>
            </a:extLst>
          </p:cNvPr>
          <p:cNvPicPr>
            <a:picLocks noChangeAspect="1"/>
          </p:cNvPicPr>
          <p:nvPr/>
        </p:nvPicPr>
        <p:blipFill>
          <a:blip r:embed="rId2"/>
          <a:stretch>
            <a:fillRect/>
          </a:stretch>
        </p:blipFill>
        <p:spPr>
          <a:xfrm>
            <a:off x="402383" y="426028"/>
            <a:ext cx="6653043" cy="2434404"/>
          </a:xfrm>
          <a:prstGeom prst="rect">
            <a:avLst/>
          </a:prstGeom>
        </p:spPr>
      </p:pic>
      <p:pic>
        <p:nvPicPr>
          <p:cNvPr id="6" name="Picture 5">
            <a:extLst>
              <a:ext uri="{FF2B5EF4-FFF2-40B4-BE49-F238E27FC236}">
                <a16:creationId xmlns:a16="http://schemas.microsoft.com/office/drawing/2014/main" id="{DEF6867F-010D-34A7-076B-836E0D79E513}"/>
              </a:ext>
            </a:extLst>
          </p:cNvPr>
          <p:cNvPicPr>
            <a:picLocks noChangeAspect="1"/>
          </p:cNvPicPr>
          <p:nvPr/>
        </p:nvPicPr>
        <p:blipFill>
          <a:blip r:embed="rId3"/>
          <a:stretch>
            <a:fillRect/>
          </a:stretch>
        </p:blipFill>
        <p:spPr>
          <a:xfrm>
            <a:off x="402384" y="3515347"/>
            <a:ext cx="4115157" cy="2826369"/>
          </a:xfrm>
          <a:prstGeom prst="rect">
            <a:avLst/>
          </a:prstGeom>
        </p:spPr>
      </p:pic>
      <p:pic>
        <p:nvPicPr>
          <p:cNvPr id="10" name="Picture 9">
            <a:extLst>
              <a:ext uri="{FF2B5EF4-FFF2-40B4-BE49-F238E27FC236}">
                <a16:creationId xmlns:a16="http://schemas.microsoft.com/office/drawing/2014/main" id="{DBAE7624-8EDD-F9AB-E802-1F6EC8C5428A}"/>
              </a:ext>
            </a:extLst>
          </p:cNvPr>
          <p:cNvPicPr>
            <a:picLocks noChangeAspect="1"/>
          </p:cNvPicPr>
          <p:nvPr/>
        </p:nvPicPr>
        <p:blipFill>
          <a:blip r:embed="rId4"/>
          <a:stretch>
            <a:fillRect/>
          </a:stretch>
        </p:blipFill>
        <p:spPr>
          <a:xfrm>
            <a:off x="2758819" y="5226249"/>
            <a:ext cx="1668179" cy="846305"/>
          </a:xfrm>
          <a:prstGeom prst="rect">
            <a:avLst/>
          </a:prstGeom>
        </p:spPr>
      </p:pic>
      <p:pic>
        <p:nvPicPr>
          <p:cNvPr id="12" name="Picture 11">
            <a:extLst>
              <a:ext uri="{FF2B5EF4-FFF2-40B4-BE49-F238E27FC236}">
                <a16:creationId xmlns:a16="http://schemas.microsoft.com/office/drawing/2014/main" id="{4920F35B-7509-BCDA-2991-53828352BD1F}"/>
              </a:ext>
            </a:extLst>
          </p:cNvPr>
          <p:cNvPicPr>
            <a:picLocks noChangeAspect="1"/>
          </p:cNvPicPr>
          <p:nvPr/>
        </p:nvPicPr>
        <p:blipFill>
          <a:blip r:embed="rId5"/>
          <a:stretch>
            <a:fillRect/>
          </a:stretch>
        </p:blipFill>
        <p:spPr>
          <a:xfrm>
            <a:off x="7123046" y="507512"/>
            <a:ext cx="4666570" cy="4718737"/>
          </a:xfrm>
          <a:prstGeom prst="rect">
            <a:avLst/>
          </a:prstGeom>
        </p:spPr>
      </p:pic>
      <p:sp>
        <p:nvSpPr>
          <p:cNvPr id="2" name="TextBox 1">
            <a:extLst>
              <a:ext uri="{FF2B5EF4-FFF2-40B4-BE49-F238E27FC236}">
                <a16:creationId xmlns:a16="http://schemas.microsoft.com/office/drawing/2014/main" id="{60D60C5F-E589-631D-2260-838191A6367B}"/>
              </a:ext>
            </a:extLst>
          </p:cNvPr>
          <p:cNvSpPr txBox="1"/>
          <p:nvPr/>
        </p:nvSpPr>
        <p:spPr>
          <a:xfrm>
            <a:off x="436194" y="2869016"/>
            <a:ext cx="6653042" cy="646331"/>
          </a:xfrm>
          <a:prstGeom prst="rect">
            <a:avLst/>
          </a:prstGeom>
          <a:noFill/>
        </p:spPr>
        <p:txBody>
          <a:bodyPr wrap="square" rtlCol="0">
            <a:spAutoFit/>
          </a:bodyPr>
          <a:lstStyle/>
          <a:p>
            <a:r>
              <a:rPr lang="en-IN" dirty="0"/>
              <a:t>The age group of 50 to 60 years showed high cardiovascular disease in the dataset</a:t>
            </a:r>
          </a:p>
        </p:txBody>
      </p:sp>
      <p:sp>
        <p:nvSpPr>
          <p:cNvPr id="3" name="TextBox 2">
            <a:extLst>
              <a:ext uri="{FF2B5EF4-FFF2-40B4-BE49-F238E27FC236}">
                <a16:creationId xmlns:a16="http://schemas.microsoft.com/office/drawing/2014/main" id="{A6F3BA51-647F-1E7B-D274-BC95C100EDB9}"/>
              </a:ext>
            </a:extLst>
          </p:cNvPr>
          <p:cNvSpPr txBox="1"/>
          <p:nvPr/>
        </p:nvSpPr>
        <p:spPr>
          <a:xfrm>
            <a:off x="4585161" y="4721262"/>
            <a:ext cx="2334268" cy="1754326"/>
          </a:xfrm>
          <a:prstGeom prst="rect">
            <a:avLst/>
          </a:prstGeom>
          <a:noFill/>
        </p:spPr>
        <p:txBody>
          <a:bodyPr wrap="square" rtlCol="0">
            <a:spAutoFit/>
          </a:bodyPr>
          <a:lstStyle/>
          <a:p>
            <a:r>
              <a:rPr lang="en-IN" dirty="0"/>
              <a:t>Males have high incidence of cardiovascular disease compared to females in the dataset.</a:t>
            </a:r>
          </a:p>
        </p:txBody>
      </p:sp>
      <p:sp>
        <p:nvSpPr>
          <p:cNvPr id="4" name="TextBox 3">
            <a:extLst>
              <a:ext uri="{FF2B5EF4-FFF2-40B4-BE49-F238E27FC236}">
                <a16:creationId xmlns:a16="http://schemas.microsoft.com/office/drawing/2014/main" id="{0364F1C8-6BE5-970E-FB21-4DC2E5991406}"/>
              </a:ext>
            </a:extLst>
          </p:cNvPr>
          <p:cNvSpPr txBox="1"/>
          <p:nvPr/>
        </p:nvSpPr>
        <p:spPr>
          <a:xfrm>
            <a:off x="6919428" y="5427157"/>
            <a:ext cx="4870187" cy="923330"/>
          </a:xfrm>
          <a:prstGeom prst="rect">
            <a:avLst/>
          </a:prstGeom>
          <a:noFill/>
        </p:spPr>
        <p:txBody>
          <a:bodyPr wrap="square" rtlCol="0">
            <a:spAutoFit/>
          </a:bodyPr>
          <a:lstStyle/>
          <a:p>
            <a:r>
              <a:rPr lang="en-IN" dirty="0"/>
              <a:t>The above  figure shows there is high distribution of cardiovascular disease in non-smokers compared to smokers</a:t>
            </a:r>
          </a:p>
        </p:txBody>
      </p:sp>
    </p:spTree>
    <p:extLst>
      <p:ext uri="{BB962C8B-B14F-4D97-AF65-F5344CB8AC3E}">
        <p14:creationId xmlns:p14="http://schemas.microsoft.com/office/powerpoint/2010/main" val="235442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34527B4E-A584-0BFF-BC12-9D1D764A7334}"/>
              </a:ext>
            </a:extLst>
          </p:cNvPr>
          <p:cNvGraphicFramePr>
            <a:graphicFrameLocks noGrp="1"/>
          </p:cNvGraphicFramePr>
          <p:nvPr>
            <p:ph idx="1"/>
            <p:extLst>
              <p:ext uri="{D42A27DB-BD31-4B8C-83A1-F6EECF244321}">
                <p14:modId xmlns:p14="http://schemas.microsoft.com/office/powerpoint/2010/main" val="1576001909"/>
              </p:ext>
            </p:extLst>
          </p:nvPr>
        </p:nvGraphicFramePr>
        <p:xfrm>
          <a:off x="1066800" y="810126"/>
          <a:ext cx="10058400" cy="5142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66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A4667-8A60-6EE5-F981-2634BF571F33}"/>
              </a:ext>
            </a:extLst>
          </p:cNvPr>
          <p:cNvPicPr>
            <a:picLocks noChangeAspect="1"/>
          </p:cNvPicPr>
          <p:nvPr/>
        </p:nvPicPr>
        <p:blipFill>
          <a:blip r:embed="rId2"/>
          <a:stretch>
            <a:fillRect/>
          </a:stretch>
        </p:blipFill>
        <p:spPr>
          <a:xfrm>
            <a:off x="6299789" y="543048"/>
            <a:ext cx="5441938" cy="1898816"/>
          </a:xfrm>
          <a:prstGeom prst="rect">
            <a:avLst/>
          </a:prstGeom>
        </p:spPr>
      </p:pic>
      <p:pic>
        <p:nvPicPr>
          <p:cNvPr id="7" name="Picture 6">
            <a:extLst>
              <a:ext uri="{FF2B5EF4-FFF2-40B4-BE49-F238E27FC236}">
                <a16:creationId xmlns:a16="http://schemas.microsoft.com/office/drawing/2014/main" id="{0D50BBC1-BEA1-7A0D-1D3C-B2B4878DCFC8}"/>
              </a:ext>
            </a:extLst>
          </p:cNvPr>
          <p:cNvPicPr>
            <a:picLocks noChangeAspect="1"/>
          </p:cNvPicPr>
          <p:nvPr/>
        </p:nvPicPr>
        <p:blipFill>
          <a:blip r:embed="rId3"/>
          <a:stretch>
            <a:fillRect/>
          </a:stretch>
        </p:blipFill>
        <p:spPr>
          <a:xfrm>
            <a:off x="6299789" y="2441863"/>
            <a:ext cx="5441938" cy="3873087"/>
          </a:xfrm>
          <a:prstGeom prst="rect">
            <a:avLst/>
          </a:prstGeom>
        </p:spPr>
      </p:pic>
      <p:pic>
        <p:nvPicPr>
          <p:cNvPr id="13" name="Picture 12">
            <a:extLst>
              <a:ext uri="{FF2B5EF4-FFF2-40B4-BE49-F238E27FC236}">
                <a16:creationId xmlns:a16="http://schemas.microsoft.com/office/drawing/2014/main" id="{9A2F885A-15A1-7DD9-EB1B-FC871CEF0D4D}"/>
              </a:ext>
            </a:extLst>
          </p:cNvPr>
          <p:cNvPicPr>
            <a:picLocks noChangeAspect="1"/>
          </p:cNvPicPr>
          <p:nvPr/>
        </p:nvPicPr>
        <p:blipFill>
          <a:blip r:embed="rId4"/>
          <a:stretch>
            <a:fillRect/>
          </a:stretch>
        </p:blipFill>
        <p:spPr>
          <a:xfrm>
            <a:off x="654063" y="543048"/>
            <a:ext cx="5441938" cy="2247044"/>
          </a:xfrm>
          <a:prstGeom prst="rect">
            <a:avLst/>
          </a:prstGeom>
        </p:spPr>
      </p:pic>
      <p:pic>
        <p:nvPicPr>
          <p:cNvPr id="15" name="Picture 14">
            <a:extLst>
              <a:ext uri="{FF2B5EF4-FFF2-40B4-BE49-F238E27FC236}">
                <a16:creationId xmlns:a16="http://schemas.microsoft.com/office/drawing/2014/main" id="{BAC11C08-B5D8-1EC0-E6B4-BF5824A8F603}"/>
              </a:ext>
            </a:extLst>
          </p:cNvPr>
          <p:cNvPicPr>
            <a:picLocks noChangeAspect="1"/>
          </p:cNvPicPr>
          <p:nvPr/>
        </p:nvPicPr>
        <p:blipFill>
          <a:blip r:embed="rId5"/>
          <a:stretch>
            <a:fillRect/>
          </a:stretch>
        </p:blipFill>
        <p:spPr>
          <a:xfrm>
            <a:off x="654063" y="3704492"/>
            <a:ext cx="5441937" cy="2610459"/>
          </a:xfrm>
          <a:prstGeom prst="rect">
            <a:avLst/>
          </a:prstGeom>
        </p:spPr>
      </p:pic>
      <p:sp>
        <p:nvSpPr>
          <p:cNvPr id="2" name="TextBox 1">
            <a:extLst>
              <a:ext uri="{FF2B5EF4-FFF2-40B4-BE49-F238E27FC236}">
                <a16:creationId xmlns:a16="http://schemas.microsoft.com/office/drawing/2014/main" id="{CDA63BA5-901C-34AC-182F-6DB2582CA536}"/>
              </a:ext>
            </a:extLst>
          </p:cNvPr>
          <p:cNvSpPr txBox="1"/>
          <p:nvPr/>
        </p:nvSpPr>
        <p:spPr>
          <a:xfrm>
            <a:off x="654063" y="2942492"/>
            <a:ext cx="5441937" cy="646331"/>
          </a:xfrm>
          <a:prstGeom prst="rect">
            <a:avLst/>
          </a:prstGeom>
          <a:noFill/>
        </p:spPr>
        <p:txBody>
          <a:bodyPr wrap="square" rtlCol="0">
            <a:spAutoFit/>
          </a:bodyPr>
          <a:lstStyle/>
          <a:p>
            <a:r>
              <a:rPr lang="en-IN" dirty="0"/>
              <a:t>Age wise and gender wise distribution is visualized by these 2 figures</a:t>
            </a:r>
          </a:p>
        </p:txBody>
      </p:sp>
    </p:spTree>
    <p:extLst>
      <p:ext uri="{BB962C8B-B14F-4D97-AF65-F5344CB8AC3E}">
        <p14:creationId xmlns:p14="http://schemas.microsoft.com/office/powerpoint/2010/main" val="516692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242A0-DB87-3066-4024-E4BF34B3FC85}"/>
              </a:ext>
            </a:extLst>
          </p:cNvPr>
          <p:cNvPicPr>
            <a:picLocks noChangeAspect="1"/>
          </p:cNvPicPr>
          <p:nvPr/>
        </p:nvPicPr>
        <p:blipFill>
          <a:blip r:embed="rId2"/>
          <a:stretch>
            <a:fillRect/>
          </a:stretch>
        </p:blipFill>
        <p:spPr>
          <a:xfrm>
            <a:off x="798907" y="604970"/>
            <a:ext cx="4782247" cy="725066"/>
          </a:xfrm>
          <a:prstGeom prst="rect">
            <a:avLst/>
          </a:prstGeom>
        </p:spPr>
      </p:pic>
      <p:pic>
        <p:nvPicPr>
          <p:cNvPr id="17" name="Picture 16">
            <a:extLst>
              <a:ext uri="{FF2B5EF4-FFF2-40B4-BE49-F238E27FC236}">
                <a16:creationId xmlns:a16="http://schemas.microsoft.com/office/drawing/2014/main" id="{FF09AFBF-0711-19E5-E4F0-60FEF7BA8C10}"/>
              </a:ext>
            </a:extLst>
          </p:cNvPr>
          <p:cNvPicPr>
            <a:picLocks noChangeAspect="1"/>
          </p:cNvPicPr>
          <p:nvPr/>
        </p:nvPicPr>
        <p:blipFill>
          <a:blip r:embed="rId3"/>
          <a:stretch>
            <a:fillRect/>
          </a:stretch>
        </p:blipFill>
        <p:spPr>
          <a:xfrm>
            <a:off x="798906" y="1330036"/>
            <a:ext cx="4782247" cy="4374007"/>
          </a:xfrm>
          <a:prstGeom prst="rect">
            <a:avLst/>
          </a:prstGeom>
        </p:spPr>
      </p:pic>
      <p:pic>
        <p:nvPicPr>
          <p:cNvPr id="19" name="Picture 18">
            <a:extLst>
              <a:ext uri="{FF2B5EF4-FFF2-40B4-BE49-F238E27FC236}">
                <a16:creationId xmlns:a16="http://schemas.microsoft.com/office/drawing/2014/main" id="{913372D8-17CE-25D4-212D-88EE18DAA4CB}"/>
              </a:ext>
            </a:extLst>
          </p:cNvPr>
          <p:cNvPicPr>
            <a:picLocks noChangeAspect="1"/>
          </p:cNvPicPr>
          <p:nvPr/>
        </p:nvPicPr>
        <p:blipFill>
          <a:blip r:embed="rId4"/>
          <a:stretch>
            <a:fillRect/>
          </a:stretch>
        </p:blipFill>
        <p:spPr>
          <a:xfrm>
            <a:off x="6096000" y="636143"/>
            <a:ext cx="5227480" cy="693893"/>
          </a:xfrm>
          <a:prstGeom prst="rect">
            <a:avLst/>
          </a:prstGeom>
        </p:spPr>
      </p:pic>
      <p:pic>
        <p:nvPicPr>
          <p:cNvPr id="21" name="Picture 20">
            <a:extLst>
              <a:ext uri="{FF2B5EF4-FFF2-40B4-BE49-F238E27FC236}">
                <a16:creationId xmlns:a16="http://schemas.microsoft.com/office/drawing/2014/main" id="{F4ECB58C-D20F-2E36-E7A4-D480F21DA595}"/>
              </a:ext>
            </a:extLst>
          </p:cNvPr>
          <p:cNvPicPr>
            <a:picLocks noChangeAspect="1"/>
          </p:cNvPicPr>
          <p:nvPr/>
        </p:nvPicPr>
        <p:blipFill>
          <a:blip r:embed="rId5"/>
          <a:stretch>
            <a:fillRect/>
          </a:stretch>
        </p:blipFill>
        <p:spPr>
          <a:xfrm>
            <a:off x="6165614" y="1331336"/>
            <a:ext cx="5227480" cy="4372707"/>
          </a:xfrm>
          <a:prstGeom prst="rect">
            <a:avLst/>
          </a:prstGeom>
        </p:spPr>
      </p:pic>
      <p:sp>
        <p:nvSpPr>
          <p:cNvPr id="2" name="TextBox 1">
            <a:extLst>
              <a:ext uri="{FF2B5EF4-FFF2-40B4-BE49-F238E27FC236}">
                <a16:creationId xmlns:a16="http://schemas.microsoft.com/office/drawing/2014/main" id="{11BEE2EF-EF9E-8FAB-E3F9-389581248A27}"/>
              </a:ext>
            </a:extLst>
          </p:cNvPr>
          <p:cNvSpPr txBox="1"/>
          <p:nvPr/>
        </p:nvSpPr>
        <p:spPr>
          <a:xfrm>
            <a:off x="621323" y="5782778"/>
            <a:ext cx="5227480" cy="646331"/>
          </a:xfrm>
          <a:prstGeom prst="rect">
            <a:avLst/>
          </a:prstGeom>
          <a:noFill/>
        </p:spPr>
        <p:txBody>
          <a:bodyPr wrap="square" rtlCol="0">
            <a:spAutoFit/>
          </a:bodyPr>
          <a:lstStyle/>
          <a:p>
            <a:r>
              <a:rPr lang="en-IN" dirty="0"/>
              <a:t>Obese people with BMI from 30 to 40 showed greater incidence of cardiovascular disease</a:t>
            </a:r>
          </a:p>
        </p:txBody>
      </p:sp>
      <p:sp>
        <p:nvSpPr>
          <p:cNvPr id="3" name="TextBox 2">
            <a:extLst>
              <a:ext uri="{FF2B5EF4-FFF2-40B4-BE49-F238E27FC236}">
                <a16:creationId xmlns:a16="http://schemas.microsoft.com/office/drawing/2014/main" id="{F4C43C71-6DD7-CA43-810E-8CE3E1DA7BDD}"/>
              </a:ext>
            </a:extLst>
          </p:cNvPr>
          <p:cNvSpPr txBox="1"/>
          <p:nvPr/>
        </p:nvSpPr>
        <p:spPr>
          <a:xfrm>
            <a:off x="6234986" y="5765959"/>
            <a:ext cx="5227480" cy="646331"/>
          </a:xfrm>
          <a:prstGeom prst="rect">
            <a:avLst/>
          </a:prstGeom>
          <a:noFill/>
        </p:spPr>
        <p:txBody>
          <a:bodyPr wrap="square" rtlCol="0">
            <a:spAutoFit/>
          </a:bodyPr>
          <a:lstStyle/>
          <a:p>
            <a:pPr algn="ctr"/>
            <a:r>
              <a:rPr lang="en-IN" dirty="0"/>
              <a:t>The population between 50 to 60 years showed high cardiovascular disease</a:t>
            </a:r>
          </a:p>
        </p:txBody>
      </p:sp>
    </p:spTree>
    <p:extLst>
      <p:ext uri="{BB962C8B-B14F-4D97-AF65-F5344CB8AC3E}">
        <p14:creationId xmlns:p14="http://schemas.microsoft.com/office/powerpoint/2010/main" val="287254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1B016-45C4-B9A9-B497-6B791A161001}"/>
              </a:ext>
            </a:extLst>
          </p:cNvPr>
          <p:cNvPicPr>
            <a:picLocks noChangeAspect="1"/>
          </p:cNvPicPr>
          <p:nvPr/>
        </p:nvPicPr>
        <p:blipFill>
          <a:blip r:embed="rId2"/>
          <a:stretch>
            <a:fillRect/>
          </a:stretch>
        </p:blipFill>
        <p:spPr>
          <a:xfrm>
            <a:off x="526304" y="575990"/>
            <a:ext cx="4818086" cy="608573"/>
          </a:xfrm>
          <a:prstGeom prst="rect">
            <a:avLst/>
          </a:prstGeom>
        </p:spPr>
      </p:pic>
      <p:pic>
        <p:nvPicPr>
          <p:cNvPr id="7" name="Picture 6">
            <a:extLst>
              <a:ext uri="{FF2B5EF4-FFF2-40B4-BE49-F238E27FC236}">
                <a16:creationId xmlns:a16="http://schemas.microsoft.com/office/drawing/2014/main" id="{0F25557B-2F72-8CCA-3671-C780060B77AA}"/>
              </a:ext>
            </a:extLst>
          </p:cNvPr>
          <p:cNvPicPr>
            <a:picLocks noChangeAspect="1"/>
          </p:cNvPicPr>
          <p:nvPr/>
        </p:nvPicPr>
        <p:blipFill>
          <a:blip r:embed="rId3"/>
          <a:stretch>
            <a:fillRect/>
          </a:stretch>
        </p:blipFill>
        <p:spPr>
          <a:xfrm>
            <a:off x="526303" y="1184562"/>
            <a:ext cx="4818087" cy="4184607"/>
          </a:xfrm>
          <a:prstGeom prst="rect">
            <a:avLst/>
          </a:prstGeom>
        </p:spPr>
      </p:pic>
      <p:pic>
        <p:nvPicPr>
          <p:cNvPr id="9" name="Picture 8">
            <a:extLst>
              <a:ext uri="{FF2B5EF4-FFF2-40B4-BE49-F238E27FC236}">
                <a16:creationId xmlns:a16="http://schemas.microsoft.com/office/drawing/2014/main" id="{0F43C741-DF32-2F55-C844-068A8AF190CA}"/>
              </a:ext>
            </a:extLst>
          </p:cNvPr>
          <p:cNvPicPr>
            <a:picLocks noChangeAspect="1"/>
          </p:cNvPicPr>
          <p:nvPr/>
        </p:nvPicPr>
        <p:blipFill>
          <a:blip r:embed="rId4"/>
          <a:stretch>
            <a:fillRect/>
          </a:stretch>
        </p:blipFill>
        <p:spPr>
          <a:xfrm>
            <a:off x="5642264" y="575990"/>
            <a:ext cx="5621480" cy="608572"/>
          </a:xfrm>
          <a:prstGeom prst="rect">
            <a:avLst/>
          </a:prstGeom>
        </p:spPr>
      </p:pic>
      <p:pic>
        <p:nvPicPr>
          <p:cNvPr id="11" name="Picture 10">
            <a:extLst>
              <a:ext uri="{FF2B5EF4-FFF2-40B4-BE49-F238E27FC236}">
                <a16:creationId xmlns:a16="http://schemas.microsoft.com/office/drawing/2014/main" id="{1B91C221-E417-A0DA-9503-FA2835C73C91}"/>
              </a:ext>
            </a:extLst>
          </p:cNvPr>
          <p:cNvPicPr>
            <a:picLocks noChangeAspect="1"/>
          </p:cNvPicPr>
          <p:nvPr/>
        </p:nvPicPr>
        <p:blipFill>
          <a:blip r:embed="rId5"/>
          <a:stretch>
            <a:fillRect/>
          </a:stretch>
        </p:blipFill>
        <p:spPr>
          <a:xfrm>
            <a:off x="5642264" y="1184561"/>
            <a:ext cx="5621479" cy="4184607"/>
          </a:xfrm>
          <a:prstGeom prst="rect">
            <a:avLst/>
          </a:prstGeom>
        </p:spPr>
      </p:pic>
      <p:sp>
        <p:nvSpPr>
          <p:cNvPr id="3" name="TextBox 2">
            <a:extLst>
              <a:ext uri="{FF2B5EF4-FFF2-40B4-BE49-F238E27FC236}">
                <a16:creationId xmlns:a16="http://schemas.microsoft.com/office/drawing/2014/main" id="{777058D6-7859-D8B2-2734-F9A8FF0D0DC2}"/>
              </a:ext>
            </a:extLst>
          </p:cNvPr>
          <p:cNvSpPr txBox="1"/>
          <p:nvPr/>
        </p:nvSpPr>
        <p:spPr>
          <a:xfrm>
            <a:off x="627184" y="5623425"/>
            <a:ext cx="10937631" cy="646331"/>
          </a:xfrm>
          <a:prstGeom prst="rect">
            <a:avLst/>
          </a:prstGeom>
          <a:noFill/>
        </p:spPr>
        <p:txBody>
          <a:bodyPr wrap="square" rtlCol="0">
            <a:spAutoFit/>
          </a:bodyPr>
          <a:lstStyle/>
          <a:p>
            <a:pPr algn="just"/>
            <a:r>
              <a:rPr lang="en-IN" dirty="0"/>
              <a:t>The people with pre-hypertension (systolic BP 135 and above and diastolic BP 85 and above) showed higher incidence of cardiovascular diseases.</a:t>
            </a:r>
          </a:p>
        </p:txBody>
      </p:sp>
    </p:spTree>
    <p:extLst>
      <p:ext uri="{BB962C8B-B14F-4D97-AF65-F5344CB8AC3E}">
        <p14:creationId xmlns:p14="http://schemas.microsoft.com/office/powerpoint/2010/main" val="3554197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FB54E-9E23-1950-06AB-26C84726BAA6}"/>
              </a:ext>
            </a:extLst>
          </p:cNvPr>
          <p:cNvPicPr>
            <a:picLocks noChangeAspect="1"/>
          </p:cNvPicPr>
          <p:nvPr/>
        </p:nvPicPr>
        <p:blipFill>
          <a:blip r:embed="rId2"/>
          <a:stretch>
            <a:fillRect/>
          </a:stretch>
        </p:blipFill>
        <p:spPr>
          <a:xfrm>
            <a:off x="663115" y="530616"/>
            <a:ext cx="4896021" cy="570820"/>
          </a:xfrm>
          <a:prstGeom prst="rect">
            <a:avLst/>
          </a:prstGeom>
        </p:spPr>
      </p:pic>
      <p:pic>
        <p:nvPicPr>
          <p:cNvPr id="7" name="Picture 6">
            <a:extLst>
              <a:ext uri="{FF2B5EF4-FFF2-40B4-BE49-F238E27FC236}">
                <a16:creationId xmlns:a16="http://schemas.microsoft.com/office/drawing/2014/main" id="{F43578DB-E3E4-A9E9-8080-22F5AF9F5C40}"/>
              </a:ext>
            </a:extLst>
          </p:cNvPr>
          <p:cNvPicPr>
            <a:picLocks noChangeAspect="1"/>
          </p:cNvPicPr>
          <p:nvPr/>
        </p:nvPicPr>
        <p:blipFill>
          <a:blip r:embed="rId3"/>
          <a:stretch>
            <a:fillRect/>
          </a:stretch>
        </p:blipFill>
        <p:spPr>
          <a:xfrm>
            <a:off x="663114" y="1101436"/>
            <a:ext cx="4896021" cy="4355541"/>
          </a:xfrm>
          <a:prstGeom prst="rect">
            <a:avLst/>
          </a:prstGeom>
        </p:spPr>
      </p:pic>
      <p:pic>
        <p:nvPicPr>
          <p:cNvPr id="9" name="Picture 8">
            <a:extLst>
              <a:ext uri="{FF2B5EF4-FFF2-40B4-BE49-F238E27FC236}">
                <a16:creationId xmlns:a16="http://schemas.microsoft.com/office/drawing/2014/main" id="{7BE92FEA-46DF-F711-6A5C-0B154710102A}"/>
              </a:ext>
            </a:extLst>
          </p:cNvPr>
          <p:cNvPicPr>
            <a:picLocks noChangeAspect="1"/>
          </p:cNvPicPr>
          <p:nvPr/>
        </p:nvPicPr>
        <p:blipFill>
          <a:blip r:embed="rId4"/>
          <a:stretch>
            <a:fillRect/>
          </a:stretch>
        </p:blipFill>
        <p:spPr>
          <a:xfrm>
            <a:off x="5815257" y="530616"/>
            <a:ext cx="5853734" cy="1044030"/>
          </a:xfrm>
          <a:prstGeom prst="rect">
            <a:avLst/>
          </a:prstGeom>
        </p:spPr>
      </p:pic>
      <p:pic>
        <p:nvPicPr>
          <p:cNvPr id="11" name="Picture 10">
            <a:extLst>
              <a:ext uri="{FF2B5EF4-FFF2-40B4-BE49-F238E27FC236}">
                <a16:creationId xmlns:a16="http://schemas.microsoft.com/office/drawing/2014/main" id="{0684B646-C9F5-FBBA-DFE9-2DCA59204554}"/>
              </a:ext>
            </a:extLst>
          </p:cNvPr>
          <p:cNvPicPr>
            <a:picLocks noChangeAspect="1"/>
          </p:cNvPicPr>
          <p:nvPr/>
        </p:nvPicPr>
        <p:blipFill>
          <a:blip r:embed="rId5"/>
          <a:stretch>
            <a:fillRect/>
          </a:stretch>
        </p:blipFill>
        <p:spPr>
          <a:xfrm>
            <a:off x="6096000" y="1566645"/>
            <a:ext cx="5084618" cy="4248001"/>
          </a:xfrm>
          <a:prstGeom prst="rect">
            <a:avLst/>
          </a:prstGeom>
        </p:spPr>
      </p:pic>
      <p:sp>
        <p:nvSpPr>
          <p:cNvPr id="2" name="TextBox 1">
            <a:extLst>
              <a:ext uri="{FF2B5EF4-FFF2-40B4-BE49-F238E27FC236}">
                <a16:creationId xmlns:a16="http://schemas.microsoft.com/office/drawing/2014/main" id="{095DD992-E20B-A1D0-37CA-64DEB01A4A5B}"/>
              </a:ext>
            </a:extLst>
          </p:cNvPr>
          <p:cNvSpPr txBox="1"/>
          <p:nvPr/>
        </p:nvSpPr>
        <p:spPr>
          <a:xfrm>
            <a:off x="600088" y="5560039"/>
            <a:ext cx="5227480" cy="646331"/>
          </a:xfrm>
          <a:prstGeom prst="rect">
            <a:avLst/>
          </a:prstGeom>
          <a:noFill/>
        </p:spPr>
        <p:txBody>
          <a:bodyPr wrap="square" rtlCol="0">
            <a:spAutoFit/>
          </a:bodyPr>
          <a:lstStyle/>
          <a:p>
            <a:r>
              <a:rPr lang="en-IN" dirty="0"/>
              <a:t>People with higher cholesterol levels showed high cardiovascular disease risk </a:t>
            </a:r>
          </a:p>
        </p:txBody>
      </p:sp>
      <p:sp>
        <p:nvSpPr>
          <p:cNvPr id="3" name="TextBox 2">
            <a:extLst>
              <a:ext uri="{FF2B5EF4-FFF2-40B4-BE49-F238E27FC236}">
                <a16:creationId xmlns:a16="http://schemas.microsoft.com/office/drawing/2014/main" id="{98765E82-45CF-46C9-3479-D8CA930FBBB0}"/>
              </a:ext>
            </a:extLst>
          </p:cNvPr>
          <p:cNvSpPr txBox="1"/>
          <p:nvPr/>
        </p:nvSpPr>
        <p:spPr>
          <a:xfrm>
            <a:off x="5827568" y="5861277"/>
            <a:ext cx="5959852" cy="646331"/>
          </a:xfrm>
          <a:prstGeom prst="rect">
            <a:avLst/>
          </a:prstGeom>
          <a:noFill/>
        </p:spPr>
        <p:txBody>
          <a:bodyPr wrap="square" rtlCol="0">
            <a:spAutoFit/>
          </a:bodyPr>
          <a:lstStyle/>
          <a:p>
            <a:r>
              <a:rPr lang="en-IN" dirty="0"/>
              <a:t>No significant difference observed in cardiovascular disease based on physical activity  </a:t>
            </a:r>
          </a:p>
        </p:txBody>
      </p:sp>
    </p:spTree>
    <p:extLst>
      <p:ext uri="{BB962C8B-B14F-4D97-AF65-F5344CB8AC3E}">
        <p14:creationId xmlns:p14="http://schemas.microsoft.com/office/powerpoint/2010/main" val="397131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9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1C38-F5CB-739C-1B80-BD614E3613F7}"/>
              </a:ext>
            </a:extLst>
          </p:cNvPr>
          <p:cNvSpPr>
            <a:spLocks noGrp="1"/>
          </p:cNvSpPr>
          <p:nvPr>
            <p:ph type="title"/>
          </p:nvPr>
        </p:nvSpPr>
        <p:spPr>
          <a:xfrm>
            <a:off x="-353291" y="1124788"/>
            <a:ext cx="12780817" cy="4091447"/>
          </a:xfrm>
        </p:spPr>
        <p:txBody>
          <a:bodyPr>
            <a:normAutofit/>
          </a:bodyPr>
          <a:lstStyle/>
          <a:p>
            <a:pPr algn="ctr"/>
            <a:r>
              <a:rPr lang="en-US" sz="4000" b="1" dirty="0">
                <a:solidFill>
                  <a:schemeClr val="tx1"/>
                </a:solidFill>
                <a:effectLst>
                  <a:outerShdw blurRad="38100" dist="38100" dir="2700000" algn="tl">
                    <a:srgbClr val="000000">
                      <a:alpha val="43137"/>
                    </a:srgbClr>
                  </a:outerShdw>
                </a:effectLst>
              </a:rPr>
              <a:t>PREDICTIVE MODELING TECHNIQUES TO EVALUATE THE SIGNIFICANCE OF THE RELATIONSHIP BETWEEN THE HEALTH PARAMETERS AND CVD RISK</a:t>
            </a:r>
            <a:endParaRPr lang="en-IN" sz="40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73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5DD74D-2B2A-409C-3AB5-5FB8117A6E39}"/>
              </a:ext>
            </a:extLst>
          </p:cNvPr>
          <p:cNvSpPr>
            <a:spLocks noGrp="1"/>
          </p:cNvSpPr>
          <p:nvPr>
            <p:ph idx="1"/>
          </p:nvPr>
        </p:nvSpPr>
        <p:spPr>
          <a:xfrm>
            <a:off x="435203" y="942680"/>
            <a:ext cx="11320021" cy="5344998"/>
          </a:xfrm>
        </p:spPr>
        <p:txBody>
          <a:bodyPr>
            <a:normAutofit/>
          </a:bodyPr>
          <a:lstStyle/>
          <a:p>
            <a:pPr algn="just"/>
            <a:r>
              <a:rPr lang="en-US" sz="1600" dirty="0"/>
              <a:t>In the below code, we preprocessed the data it by splitting it into training and testing sets and performing feature scaling. After that, we trained the logistic regression, decision tree, random forest, and support vector machine models and evaluate their performance using metrics of accuracy, precision, recall, and F1 score.</a:t>
            </a:r>
            <a:endParaRPr lang="en-IN" sz="1600" dirty="0"/>
          </a:p>
          <a:p>
            <a:pPr algn="just"/>
            <a:endParaRPr lang="en-US" sz="1600" dirty="0"/>
          </a:p>
          <a:p>
            <a:pPr marL="0" indent="0" algn="just">
              <a:buNone/>
            </a:pPr>
            <a:endParaRPr lang="en-IN" dirty="0"/>
          </a:p>
        </p:txBody>
      </p:sp>
      <p:sp>
        <p:nvSpPr>
          <p:cNvPr id="4" name="Title 1">
            <a:extLst>
              <a:ext uri="{FF2B5EF4-FFF2-40B4-BE49-F238E27FC236}">
                <a16:creationId xmlns:a16="http://schemas.microsoft.com/office/drawing/2014/main" id="{B4D21D8B-E636-162F-A44E-BD1BBBE8E04A}"/>
              </a:ext>
            </a:extLst>
          </p:cNvPr>
          <p:cNvSpPr>
            <a:spLocks noGrp="1"/>
          </p:cNvSpPr>
          <p:nvPr>
            <p:ph type="title"/>
          </p:nvPr>
        </p:nvSpPr>
        <p:spPr>
          <a:xfrm>
            <a:off x="369216" y="0"/>
            <a:ext cx="10058400" cy="1371600"/>
          </a:xfrm>
        </p:spPr>
        <p:txBody>
          <a:bodyPr/>
          <a:lstStyle/>
          <a:p>
            <a:r>
              <a:rPr lang="en-IN" b="1" dirty="0">
                <a:effectLst>
                  <a:outerShdw blurRad="38100" dist="38100" dir="2700000" algn="tl">
                    <a:srgbClr val="000000">
                      <a:alpha val="43137"/>
                    </a:srgbClr>
                  </a:outerShdw>
                </a:effectLst>
              </a:rPr>
              <a:t>Preprocessing the data:</a:t>
            </a:r>
          </a:p>
        </p:txBody>
      </p:sp>
      <p:pic>
        <p:nvPicPr>
          <p:cNvPr id="5" name="Picture 4">
            <a:extLst>
              <a:ext uri="{FF2B5EF4-FFF2-40B4-BE49-F238E27FC236}">
                <a16:creationId xmlns:a16="http://schemas.microsoft.com/office/drawing/2014/main" id="{7B4814FE-E132-728A-DE70-12AAB146AA13}"/>
              </a:ext>
            </a:extLst>
          </p:cNvPr>
          <p:cNvPicPr>
            <a:picLocks noChangeAspect="1"/>
          </p:cNvPicPr>
          <p:nvPr/>
        </p:nvPicPr>
        <p:blipFill>
          <a:blip r:embed="rId3"/>
          <a:stretch>
            <a:fillRect/>
          </a:stretch>
        </p:blipFill>
        <p:spPr>
          <a:xfrm>
            <a:off x="1024128" y="2133958"/>
            <a:ext cx="9838944" cy="4153719"/>
          </a:xfrm>
          <a:prstGeom prst="rect">
            <a:avLst/>
          </a:prstGeom>
        </p:spPr>
      </p:pic>
    </p:spTree>
    <p:extLst>
      <p:ext uri="{BB962C8B-B14F-4D97-AF65-F5344CB8AC3E}">
        <p14:creationId xmlns:p14="http://schemas.microsoft.com/office/powerpoint/2010/main" val="1074034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50D-EDD3-BDF9-4830-3929D92AFFE4}"/>
              </a:ext>
            </a:extLst>
          </p:cNvPr>
          <p:cNvSpPr>
            <a:spLocks noGrp="1"/>
          </p:cNvSpPr>
          <p:nvPr>
            <p:ph type="title"/>
          </p:nvPr>
        </p:nvSpPr>
        <p:spPr>
          <a:xfrm>
            <a:off x="425778" y="67559"/>
            <a:ext cx="10058400" cy="1371600"/>
          </a:xfrm>
        </p:spPr>
        <p:txBody>
          <a:bodyPr/>
          <a:lstStyle/>
          <a:p>
            <a:r>
              <a:rPr lang="en-IN" b="1" dirty="0">
                <a:effectLst>
                  <a:outerShdw blurRad="38100" dist="38100" dir="2700000" algn="tl">
                    <a:srgbClr val="000000">
                      <a:alpha val="43137"/>
                    </a:srgbClr>
                  </a:outerShdw>
                </a:effectLst>
              </a:rPr>
              <a:t>Logistic regression:</a:t>
            </a:r>
          </a:p>
        </p:txBody>
      </p:sp>
      <p:sp>
        <p:nvSpPr>
          <p:cNvPr id="3" name="Content Placeholder 2">
            <a:extLst>
              <a:ext uri="{FF2B5EF4-FFF2-40B4-BE49-F238E27FC236}">
                <a16:creationId xmlns:a16="http://schemas.microsoft.com/office/drawing/2014/main" id="{AEE9314F-5C37-CB5C-DD17-CABDC9569767}"/>
              </a:ext>
            </a:extLst>
          </p:cNvPr>
          <p:cNvSpPr>
            <a:spLocks noGrp="1"/>
          </p:cNvSpPr>
          <p:nvPr>
            <p:ph idx="1"/>
          </p:nvPr>
        </p:nvSpPr>
        <p:spPr>
          <a:xfrm>
            <a:off x="425779" y="1036948"/>
            <a:ext cx="6399228" cy="4915796"/>
          </a:xfrm>
        </p:spPr>
        <p:txBody>
          <a:bodyPr/>
          <a:lstStyle/>
          <a:p>
            <a:pPr algn="just"/>
            <a:endParaRPr lang="en-IN" dirty="0"/>
          </a:p>
        </p:txBody>
      </p:sp>
      <p:pic>
        <p:nvPicPr>
          <p:cNvPr id="9" name="Picture 8">
            <a:extLst>
              <a:ext uri="{FF2B5EF4-FFF2-40B4-BE49-F238E27FC236}">
                <a16:creationId xmlns:a16="http://schemas.microsoft.com/office/drawing/2014/main" id="{1349CFDD-42E9-9731-F50E-652EFAC945DA}"/>
              </a:ext>
            </a:extLst>
          </p:cNvPr>
          <p:cNvPicPr>
            <a:picLocks noChangeAspect="1"/>
          </p:cNvPicPr>
          <p:nvPr/>
        </p:nvPicPr>
        <p:blipFill>
          <a:blip r:embed="rId3"/>
          <a:stretch>
            <a:fillRect/>
          </a:stretch>
        </p:blipFill>
        <p:spPr>
          <a:xfrm>
            <a:off x="522810" y="1123778"/>
            <a:ext cx="7194223" cy="5144347"/>
          </a:xfrm>
          <a:prstGeom prst="rect">
            <a:avLst/>
          </a:prstGeom>
        </p:spPr>
      </p:pic>
      <p:pic>
        <p:nvPicPr>
          <p:cNvPr id="7" name="Picture 6">
            <a:extLst>
              <a:ext uri="{FF2B5EF4-FFF2-40B4-BE49-F238E27FC236}">
                <a16:creationId xmlns:a16="http://schemas.microsoft.com/office/drawing/2014/main" id="{1D2EF488-DB6A-245B-E4E8-BFABEEBCFA8D}"/>
              </a:ext>
            </a:extLst>
          </p:cNvPr>
          <p:cNvPicPr>
            <a:picLocks noChangeAspect="1"/>
          </p:cNvPicPr>
          <p:nvPr/>
        </p:nvPicPr>
        <p:blipFill rotWithShape="1">
          <a:blip r:embed="rId4"/>
          <a:srcRect r="13276"/>
          <a:stretch/>
        </p:blipFill>
        <p:spPr>
          <a:xfrm>
            <a:off x="7814064" y="2218505"/>
            <a:ext cx="3952157" cy="2882320"/>
          </a:xfrm>
          <a:prstGeom prst="rect">
            <a:avLst/>
          </a:prstGeom>
        </p:spPr>
      </p:pic>
    </p:spTree>
    <p:extLst>
      <p:ext uri="{BB962C8B-B14F-4D97-AF65-F5344CB8AC3E}">
        <p14:creationId xmlns:p14="http://schemas.microsoft.com/office/powerpoint/2010/main" val="3869705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BA3F2-EF80-BD75-0E54-4201B299F58B}"/>
              </a:ext>
            </a:extLst>
          </p:cNvPr>
          <p:cNvSpPr txBox="1"/>
          <p:nvPr/>
        </p:nvSpPr>
        <p:spPr>
          <a:xfrm>
            <a:off x="377952" y="455414"/>
            <a:ext cx="6096000" cy="523220"/>
          </a:xfrm>
          <a:prstGeom prst="rect">
            <a:avLst/>
          </a:prstGeom>
          <a:noFill/>
        </p:spPr>
        <p:txBody>
          <a:bodyPr wrap="square">
            <a:spAutoFit/>
          </a:bodyPr>
          <a:lstStyle/>
          <a:p>
            <a:r>
              <a:rPr lang="en-IN" sz="2800" dirty="0">
                <a:effectLst>
                  <a:outerShdw blurRad="38100" dist="38100" dir="2700000" algn="tl">
                    <a:srgbClr val="000000">
                      <a:alpha val="43137"/>
                    </a:srgbClr>
                  </a:outerShdw>
                </a:effectLst>
              </a:rPr>
              <a:t>Decision tree model:</a:t>
            </a:r>
            <a:endParaRPr lang="en-IN" sz="2800" dirty="0"/>
          </a:p>
        </p:txBody>
      </p:sp>
      <p:pic>
        <p:nvPicPr>
          <p:cNvPr id="6" name="Picture 5">
            <a:extLst>
              <a:ext uri="{FF2B5EF4-FFF2-40B4-BE49-F238E27FC236}">
                <a16:creationId xmlns:a16="http://schemas.microsoft.com/office/drawing/2014/main" id="{BEC524BD-57CE-52F1-0FF1-3D2EC23CB5B3}"/>
              </a:ext>
            </a:extLst>
          </p:cNvPr>
          <p:cNvPicPr>
            <a:picLocks noChangeAspect="1"/>
          </p:cNvPicPr>
          <p:nvPr/>
        </p:nvPicPr>
        <p:blipFill>
          <a:blip r:embed="rId3"/>
          <a:stretch>
            <a:fillRect/>
          </a:stretch>
        </p:blipFill>
        <p:spPr>
          <a:xfrm>
            <a:off x="556056" y="978634"/>
            <a:ext cx="6096000" cy="5317306"/>
          </a:xfrm>
          <a:prstGeom prst="rect">
            <a:avLst/>
          </a:prstGeom>
        </p:spPr>
      </p:pic>
      <p:pic>
        <p:nvPicPr>
          <p:cNvPr id="7" name="Picture 6">
            <a:extLst>
              <a:ext uri="{FF2B5EF4-FFF2-40B4-BE49-F238E27FC236}">
                <a16:creationId xmlns:a16="http://schemas.microsoft.com/office/drawing/2014/main" id="{E1ABDE11-4DE9-5F7B-413E-D7DB9F59F6AB}"/>
              </a:ext>
            </a:extLst>
          </p:cNvPr>
          <p:cNvPicPr>
            <a:picLocks noChangeAspect="1"/>
          </p:cNvPicPr>
          <p:nvPr/>
        </p:nvPicPr>
        <p:blipFill>
          <a:blip r:embed="rId4"/>
          <a:stretch>
            <a:fillRect/>
          </a:stretch>
        </p:blipFill>
        <p:spPr>
          <a:xfrm>
            <a:off x="6830160" y="2612571"/>
            <a:ext cx="4805784" cy="1611085"/>
          </a:xfrm>
          <a:prstGeom prst="rect">
            <a:avLst/>
          </a:prstGeom>
        </p:spPr>
      </p:pic>
    </p:spTree>
    <p:extLst>
      <p:ext uri="{BB962C8B-B14F-4D97-AF65-F5344CB8AC3E}">
        <p14:creationId xmlns:p14="http://schemas.microsoft.com/office/powerpoint/2010/main" val="206451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50D-EDD3-BDF9-4830-3929D92AFFE4}"/>
              </a:ext>
            </a:extLst>
          </p:cNvPr>
          <p:cNvSpPr>
            <a:spLocks noGrp="1"/>
          </p:cNvSpPr>
          <p:nvPr>
            <p:ph type="title"/>
          </p:nvPr>
        </p:nvSpPr>
        <p:spPr>
          <a:xfrm>
            <a:off x="425777" y="67559"/>
            <a:ext cx="11340443" cy="1371600"/>
          </a:xfrm>
        </p:spPr>
        <p:txBody>
          <a:bodyPr/>
          <a:lstStyle/>
          <a:p>
            <a:r>
              <a:rPr lang="en-IN" b="1" dirty="0">
                <a:effectLst>
                  <a:outerShdw blurRad="38100" dist="38100" dir="2700000" algn="tl">
                    <a:srgbClr val="000000">
                      <a:alpha val="43137"/>
                    </a:srgbClr>
                  </a:outerShdw>
                </a:effectLst>
              </a:rPr>
              <a:t>Random forest Model:</a:t>
            </a:r>
          </a:p>
        </p:txBody>
      </p:sp>
      <p:pic>
        <p:nvPicPr>
          <p:cNvPr id="5" name="Picture 4">
            <a:extLst>
              <a:ext uri="{FF2B5EF4-FFF2-40B4-BE49-F238E27FC236}">
                <a16:creationId xmlns:a16="http://schemas.microsoft.com/office/drawing/2014/main" id="{95F4205E-4C63-E97B-5913-DE21258300E6}"/>
              </a:ext>
            </a:extLst>
          </p:cNvPr>
          <p:cNvPicPr>
            <a:picLocks noChangeAspect="1"/>
          </p:cNvPicPr>
          <p:nvPr/>
        </p:nvPicPr>
        <p:blipFill>
          <a:blip r:embed="rId3"/>
          <a:stretch>
            <a:fillRect/>
          </a:stretch>
        </p:blipFill>
        <p:spPr>
          <a:xfrm>
            <a:off x="1807319" y="1025566"/>
            <a:ext cx="8180831" cy="5283504"/>
          </a:xfrm>
          <a:prstGeom prst="rect">
            <a:avLst/>
          </a:prstGeom>
        </p:spPr>
      </p:pic>
    </p:spTree>
    <p:extLst>
      <p:ext uri="{BB962C8B-B14F-4D97-AF65-F5344CB8AC3E}">
        <p14:creationId xmlns:p14="http://schemas.microsoft.com/office/powerpoint/2010/main" val="96281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9B9C70-F3CE-CB21-780E-F3759C419F75}"/>
              </a:ext>
            </a:extLst>
          </p:cNvPr>
          <p:cNvSpPr txBox="1"/>
          <p:nvPr/>
        </p:nvSpPr>
        <p:spPr>
          <a:xfrm>
            <a:off x="475488" y="535924"/>
            <a:ext cx="6096000" cy="523220"/>
          </a:xfrm>
          <a:prstGeom prst="rect">
            <a:avLst/>
          </a:prstGeom>
          <a:noFill/>
        </p:spPr>
        <p:txBody>
          <a:bodyPr wrap="square">
            <a:spAutoFit/>
          </a:bodyPr>
          <a:lstStyle/>
          <a:p>
            <a:r>
              <a:rPr lang="en-IN" sz="2800" dirty="0">
                <a:effectLst>
                  <a:outerShdw blurRad="38100" dist="38100" dir="2700000" algn="tl">
                    <a:srgbClr val="000000">
                      <a:alpha val="43137"/>
                    </a:srgbClr>
                  </a:outerShdw>
                </a:effectLst>
              </a:rPr>
              <a:t>Support vector machine model:</a:t>
            </a:r>
            <a:endParaRPr lang="en-IN" sz="2800" dirty="0"/>
          </a:p>
        </p:txBody>
      </p:sp>
      <p:pic>
        <p:nvPicPr>
          <p:cNvPr id="6" name="Picture 5">
            <a:extLst>
              <a:ext uri="{FF2B5EF4-FFF2-40B4-BE49-F238E27FC236}">
                <a16:creationId xmlns:a16="http://schemas.microsoft.com/office/drawing/2014/main" id="{99F2979E-3ADC-101B-8890-F6A1ED11B05F}"/>
              </a:ext>
            </a:extLst>
          </p:cNvPr>
          <p:cNvPicPr>
            <a:picLocks noChangeAspect="1"/>
          </p:cNvPicPr>
          <p:nvPr/>
        </p:nvPicPr>
        <p:blipFill>
          <a:blip r:embed="rId3"/>
          <a:stretch>
            <a:fillRect/>
          </a:stretch>
        </p:blipFill>
        <p:spPr>
          <a:xfrm>
            <a:off x="1926337" y="1059144"/>
            <a:ext cx="8132064" cy="5088847"/>
          </a:xfrm>
          <a:prstGeom prst="rect">
            <a:avLst/>
          </a:prstGeom>
        </p:spPr>
      </p:pic>
    </p:spTree>
    <p:extLst>
      <p:ext uri="{BB962C8B-B14F-4D97-AF65-F5344CB8AC3E}">
        <p14:creationId xmlns:p14="http://schemas.microsoft.com/office/powerpoint/2010/main" val="339073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AB62-3712-679E-A514-A9F2BDB403FC}"/>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Research Questions:</a:t>
            </a:r>
          </a:p>
        </p:txBody>
      </p:sp>
      <p:sp>
        <p:nvSpPr>
          <p:cNvPr id="3" name="Content Placeholder 2">
            <a:extLst>
              <a:ext uri="{FF2B5EF4-FFF2-40B4-BE49-F238E27FC236}">
                <a16:creationId xmlns:a16="http://schemas.microsoft.com/office/drawing/2014/main" id="{1AA13622-12B1-4BD2-328B-60856D484552}"/>
              </a:ext>
            </a:extLst>
          </p:cNvPr>
          <p:cNvSpPr>
            <a:spLocks noGrp="1"/>
          </p:cNvSpPr>
          <p:nvPr>
            <p:ph idx="1"/>
          </p:nvPr>
        </p:nvSpPr>
        <p:spPr>
          <a:xfrm>
            <a:off x="701040" y="1810512"/>
            <a:ext cx="10058400" cy="3849624"/>
          </a:xfrm>
        </p:spPr>
        <p:txBody>
          <a:bodyPr>
            <a:normAutofit/>
          </a:bodyPr>
          <a:lstStyle/>
          <a:p>
            <a:r>
              <a:rPr lang="en-IN" sz="2400" dirty="0"/>
              <a:t>1. </a:t>
            </a:r>
            <a:r>
              <a:rPr lang="en-US" sz="2400" dirty="0"/>
              <a:t>What are the significant health indicators associated with cardiovascular disease in the given health screening dataset?</a:t>
            </a:r>
          </a:p>
          <a:p>
            <a:r>
              <a:rPr lang="en-US" sz="2400" dirty="0"/>
              <a:t>2. How do various health indicators, relate to the presence of cardiovascular disease?</a:t>
            </a:r>
          </a:p>
          <a:p>
            <a:r>
              <a:rPr lang="en-US" sz="2400" dirty="0"/>
              <a:t>3. Can predictive machine learning models be developed to accurately predict the presence of cardiovascular disease based on the identified health indicators in the dataset?</a:t>
            </a:r>
            <a:endParaRPr lang="en-IN" sz="2400" dirty="0"/>
          </a:p>
        </p:txBody>
      </p:sp>
    </p:spTree>
    <p:extLst>
      <p:ext uri="{BB962C8B-B14F-4D97-AF65-F5344CB8AC3E}">
        <p14:creationId xmlns:p14="http://schemas.microsoft.com/office/powerpoint/2010/main" val="3494776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8093-5810-CB70-1F4F-02EA0ECF2FDD}"/>
              </a:ext>
            </a:extLst>
          </p:cNvPr>
          <p:cNvSpPr>
            <a:spLocks noGrp="1"/>
          </p:cNvSpPr>
          <p:nvPr>
            <p:ph type="title"/>
          </p:nvPr>
        </p:nvSpPr>
        <p:spPr>
          <a:xfrm>
            <a:off x="418164" y="187569"/>
            <a:ext cx="10058400" cy="1371600"/>
          </a:xfrm>
        </p:spPr>
        <p:txBody>
          <a:bodyPr>
            <a:normAutofit/>
          </a:bodyPr>
          <a:lstStyle/>
          <a:p>
            <a:r>
              <a:rPr lang="en-IN" sz="2800" b="1" dirty="0">
                <a:effectLst>
                  <a:outerShdw blurRad="38100" dist="38100" dir="2700000" algn="tl">
                    <a:srgbClr val="000000">
                      <a:alpha val="43137"/>
                    </a:srgbClr>
                  </a:outerShdw>
                </a:effectLst>
              </a:rPr>
              <a:t>Evaluating the model performance:</a:t>
            </a:r>
          </a:p>
        </p:txBody>
      </p:sp>
      <p:pic>
        <p:nvPicPr>
          <p:cNvPr id="14" name="Picture 13">
            <a:extLst>
              <a:ext uri="{FF2B5EF4-FFF2-40B4-BE49-F238E27FC236}">
                <a16:creationId xmlns:a16="http://schemas.microsoft.com/office/drawing/2014/main" id="{7374E5B1-1C03-C51D-36AA-B7986B88D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15" y="1857009"/>
            <a:ext cx="11007970" cy="2886075"/>
          </a:xfrm>
          <a:prstGeom prst="rect">
            <a:avLst/>
          </a:prstGeom>
        </p:spPr>
      </p:pic>
    </p:spTree>
    <p:extLst>
      <p:ext uri="{BB962C8B-B14F-4D97-AF65-F5344CB8AC3E}">
        <p14:creationId xmlns:p14="http://schemas.microsoft.com/office/powerpoint/2010/main" val="1049441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C6C9-F85F-FCF1-413E-C778072F1A09}"/>
              </a:ext>
            </a:extLst>
          </p:cNvPr>
          <p:cNvSpPr>
            <a:spLocks noGrp="1"/>
          </p:cNvSpPr>
          <p:nvPr>
            <p:ph type="title"/>
          </p:nvPr>
        </p:nvSpPr>
        <p:spPr>
          <a:xfrm>
            <a:off x="516082" y="302583"/>
            <a:ext cx="10058400" cy="1371600"/>
          </a:xfrm>
        </p:spPr>
        <p:txBody>
          <a:bodyPr>
            <a:normAutofit/>
          </a:bodyPr>
          <a:lstStyle/>
          <a:p>
            <a:r>
              <a:rPr lang="en-IN" sz="4400" b="1" dirty="0">
                <a:effectLst>
                  <a:outerShdw blurRad="38100" dist="38100" dir="2700000" algn="tl">
                    <a:srgbClr val="000000">
                      <a:alpha val="43137"/>
                    </a:srgbClr>
                  </a:outerShdw>
                </a:effectLst>
              </a:rPr>
              <a:t>Results:</a:t>
            </a:r>
          </a:p>
        </p:txBody>
      </p:sp>
      <p:sp>
        <p:nvSpPr>
          <p:cNvPr id="3" name="Content Placeholder 2">
            <a:extLst>
              <a:ext uri="{FF2B5EF4-FFF2-40B4-BE49-F238E27FC236}">
                <a16:creationId xmlns:a16="http://schemas.microsoft.com/office/drawing/2014/main" id="{5B9394C0-ACD7-46FE-9933-393C6C374292}"/>
              </a:ext>
            </a:extLst>
          </p:cNvPr>
          <p:cNvSpPr>
            <a:spLocks noGrp="1"/>
          </p:cNvSpPr>
          <p:nvPr>
            <p:ph idx="1"/>
          </p:nvPr>
        </p:nvSpPr>
        <p:spPr>
          <a:xfrm>
            <a:off x="516082" y="1077121"/>
            <a:ext cx="11061054" cy="5069517"/>
          </a:xfrm>
        </p:spPr>
        <p:txBody>
          <a:bodyPr>
            <a:normAutofit/>
          </a:bodyPr>
          <a:lstStyle/>
          <a:p>
            <a:pPr marL="0" indent="0" algn="just">
              <a:buNone/>
            </a:pPr>
            <a:endParaRPr lang="en-US" sz="1800" dirty="0"/>
          </a:p>
          <a:p>
            <a:pPr algn="just"/>
            <a:r>
              <a:rPr lang="en-US" sz="2000" dirty="0"/>
              <a:t>Based of the results of the correlation analysis and hypothesis tests we have identified that the health indicators of </a:t>
            </a:r>
            <a:r>
              <a:rPr lang="en-US" sz="2000" b="1" dirty="0"/>
              <a:t>age, gender, blood pressure, cholesterol level, and smoking </a:t>
            </a:r>
            <a:r>
              <a:rPr lang="en-US" sz="2000" dirty="0"/>
              <a:t>are the </a:t>
            </a:r>
            <a:r>
              <a:rPr lang="en-US" sz="2000" b="1" dirty="0"/>
              <a:t>most important risk factors for CVD </a:t>
            </a:r>
            <a:r>
              <a:rPr lang="en-US" sz="2000" dirty="0"/>
              <a:t>in the study population. Therefore, we </a:t>
            </a:r>
            <a:r>
              <a:rPr lang="en-US" sz="2000" b="1" dirty="0"/>
              <a:t>couldn’t accept null hypothesis</a:t>
            </a:r>
            <a:r>
              <a:rPr lang="en-US" sz="2000" dirty="0"/>
              <a:t>.</a:t>
            </a:r>
          </a:p>
          <a:p>
            <a:pPr algn="just"/>
            <a:r>
              <a:rPr lang="en-US" sz="2000" b="1" dirty="0"/>
              <a:t>Systolic blood pressure, Age, cholesterol, weight, BMI </a:t>
            </a:r>
            <a:r>
              <a:rPr lang="en-US" sz="2000" dirty="0"/>
              <a:t>have </a:t>
            </a:r>
            <a:r>
              <a:rPr lang="en-US" sz="2000" b="1" dirty="0"/>
              <a:t>strong correlation </a:t>
            </a:r>
            <a:r>
              <a:rPr lang="en-US" sz="2000" dirty="0"/>
              <a:t>with cardiovascular disease and the attributes of </a:t>
            </a:r>
            <a:r>
              <a:rPr lang="en-US" sz="2000" b="1" dirty="0"/>
              <a:t>glucose, smoking, alcohol, physical activity </a:t>
            </a:r>
            <a:r>
              <a:rPr lang="en-US" sz="2000" dirty="0"/>
              <a:t>has </a:t>
            </a:r>
            <a:r>
              <a:rPr lang="en-US" sz="2000" b="1" dirty="0"/>
              <a:t>weak correlation </a:t>
            </a:r>
            <a:r>
              <a:rPr lang="en-US" sz="2000" dirty="0"/>
              <a:t>with cardiovascular disease.</a:t>
            </a:r>
          </a:p>
          <a:p>
            <a:pPr algn="just"/>
            <a:r>
              <a:rPr lang="en-US" sz="2000" dirty="0"/>
              <a:t>Based on the performance metrics of machine learning models we used, the developed predictive machine learning models can predict the presence of cardiovascular disease based on these indicators.</a:t>
            </a:r>
          </a:p>
          <a:p>
            <a:pPr algn="just"/>
            <a:endParaRPr lang="en-US" sz="1800" dirty="0"/>
          </a:p>
          <a:p>
            <a:pPr algn="just"/>
            <a:endParaRPr lang="en-US" sz="1800" dirty="0"/>
          </a:p>
          <a:p>
            <a:pPr algn="just"/>
            <a:endParaRPr lang="en-US" sz="1800" dirty="0"/>
          </a:p>
        </p:txBody>
      </p:sp>
    </p:spTree>
    <p:extLst>
      <p:ext uri="{BB962C8B-B14F-4D97-AF65-F5344CB8AC3E}">
        <p14:creationId xmlns:p14="http://schemas.microsoft.com/office/powerpoint/2010/main" val="1611952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216F6C-6809-D9A1-7963-E4B5A48F8150}"/>
              </a:ext>
            </a:extLst>
          </p:cNvPr>
          <p:cNvSpPr txBox="1">
            <a:spLocks noGrp="1"/>
          </p:cNvSpPr>
          <p:nvPr>
            <p:ph idx="1"/>
          </p:nvPr>
        </p:nvSpPr>
        <p:spPr>
          <a:xfrm>
            <a:off x="798576" y="642595"/>
            <a:ext cx="10058400" cy="8935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endParaRPr lang="en-IN" b="1" dirty="0">
              <a:effectLst>
                <a:outerShdw blurRad="38100" dist="38100" dir="2700000" algn="tl">
                  <a:srgbClr val="000000">
                    <a:alpha val="43137"/>
                  </a:srgbClr>
                </a:outerShdw>
              </a:effectLst>
            </a:endParaRPr>
          </a:p>
          <a:p>
            <a:r>
              <a:rPr lang="en-IN" sz="3900" b="1" dirty="0">
                <a:effectLst>
                  <a:outerShdw blurRad="38100" dist="38100" dir="2700000" algn="tl">
                    <a:srgbClr val="000000">
                      <a:alpha val="43137"/>
                    </a:srgbClr>
                  </a:outerShdw>
                </a:effectLst>
              </a:rPr>
              <a:t>Conclusion:</a:t>
            </a:r>
          </a:p>
          <a:p>
            <a:endParaRPr lang="en-IN"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7B151292-C459-0C0D-522C-61778D187D40}"/>
              </a:ext>
            </a:extLst>
          </p:cNvPr>
          <p:cNvSpPr txBox="1"/>
          <p:nvPr/>
        </p:nvSpPr>
        <p:spPr>
          <a:xfrm>
            <a:off x="530352" y="1659285"/>
            <a:ext cx="10863072" cy="3539430"/>
          </a:xfrm>
          <a:prstGeom prst="rect">
            <a:avLst/>
          </a:prstGeom>
          <a:noFill/>
        </p:spPr>
        <p:txBody>
          <a:bodyPr wrap="square">
            <a:spAutoFit/>
          </a:bodyPr>
          <a:lstStyle/>
          <a:p>
            <a:pPr marL="457200" indent="-457200" algn="just">
              <a:buFont typeface="Arial" panose="020B0604020202020204" pitchFamily="34" charset="0"/>
              <a:buChar char="•"/>
            </a:pPr>
            <a:r>
              <a:rPr lang="en-US" sz="2800" dirty="0"/>
              <a:t>This study provided valuable insights into the relationship between health indicators and the prevalence of CVD. </a:t>
            </a:r>
          </a:p>
          <a:p>
            <a:pPr marL="457200" indent="-457200" algn="just">
              <a:buFont typeface="Arial" panose="020B0604020202020204" pitchFamily="34" charset="0"/>
              <a:buChar char="•"/>
            </a:pPr>
            <a:r>
              <a:rPr lang="en-US" sz="2800" dirty="0"/>
              <a:t>The findings underscores the importance of addressing modifiable risk factors, such as obesity and hypertension, to reduce the burden of CVD. </a:t>
            </a:r>
          </a:p>
          <a:p>
            <a:pPr marL="457200" indent="-457200" algn="just">
              <a:buFont typeface="Arial" panose="020B0604020202020204" pitchFamily="34" charset="0"/>
              <a:buChar char="•"/>
            </a:pPr>
            <a:r>
              <a:rPr lang="en-US" sz="2800" dirty="0"/>
              <a:t>Further research is needed to explore the mechanisms underlying these associations and to develop effective interventions.</a:t>
            </a:r>
            <a:endParaRPr lang="en-IN" dirty="0"/>
          </a:p>
        </p:txBody>
      </p:sp>
    </p:spTree>
    <p:extLst>
      <p:ext uri="{BB962C8B-B14F-4D97-AF65-F5344CB8AC3E}">
        <p14:creationId xmlns:p14="http://schemas.microsoft.com/office/powerpoint/2010/main" val="3277292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8F44-9D2D-4672-CDF7-D6DC2A8543FC}"/>
              </a:ext>
            </a:extLst>
          </p:cNvPr>
          <p:cNvSpPr>
            <a:spLocks noGrp="1"/>
          </p:cNvSpPr>
          <p:nvPr>
            <p:ph type="title"/>
          </p:nvPr>
        </p:nvSpPr>
        <p:spPr>
          <a:xfrm>
            <a:off x="329045" y="519545"/>
            <a:ext cx="10058400" cy="1371600"/>
          </a:xfrm>
        </p:spPr>
        <p:txBody>
          <a:bodyPr/>
          <a:lstStyle/>
          <a:p>
            <a:r>
              <a:rPr lang="en-IN" b="1" dirty="0">
                <a:effectLst>
                  <a:outerShdw blurRad="38100" dist="38100" dir="2700000" algn="tl">
                    <a:srgbClr val="000000">
                      <a:alpha val="43137"/>
                    </a:srgbClr>
                  </a:outerShdw>
                </a:effectLst>
              </a:rPr>
              <a:t> Limitations of the study:</a:t>
            </a:r>
            <a:br>
              <a:rPr lang="en-IN" dirty="0"/>
            </a:br>
            <a:endParaRPr lang="en-IN" dirty="0"/>
          </a:p>
        </p:txBody>
      </p:sp>
      <p:sp>
        <p:nvSpPr>
          <p:cNvPr id="3" name="Content Placeholder 2">
            <a:extLst>
              <a:ext uri="{FF2B5EF4-FFF2-40B4-BE49-F238E27FC236}">
                <a16:creationId xmlns:a16="http://schemas.microsoft.com/office/drawing/2014/main" id="{6FAB0331-15E4-393D-F7E1-ADE9820869E9}"/>
              </a:ext>
            </a:extLst>
          </p:cNvPr>
          <p:cNvSpPr>
            <a:spLocks noGrp="1"/>
          </p:cNvSpPr>
          <p:nvPr>
            <p:ph idx="1"/>
          </p:nvPr>
        </p:nvSpPr>
        <p:spPr>
          <a:xfrm>
            <a:off x="498763" y="1465741"/>
            <a:ext cx="11194473" cy="5048735"/>
          </a:xfrm>
        </p:spPr>
        <p:txBody>
          <a:bodyPr>
            <a:normAutofit lnSpcReduction="10000"/>
          </a:bodyPr>
          <a:lstStyle/>
          <a:p>
            <a:pPr algn="just"/>
            <a:r>
              <a:rPr lang="en-US" sz="2000" dirty="0"/>
              <a:t>The study's cross-sectional design limits the ability to establish causality or determine the temporal sequence of events. It provides a snapshot of the relationship between health indicators and cardiovascular disease at a single point in time, but cannot determine the direction of the relationship.</a:t>
            </a:r>
          </a:p>
          <a:p>
            <a:pPr algn="just"/>
            <a:r>
              <a:rPr lang="en-US" sz="2000" dirty="0"/>
              <a:t>The study's findings are dependent on the quality and accuracy of the health screening data. Limitations in data collection, measurement error, or missing data may impact the validity and generalizability of the results.</a:t>
            </a:r>
          </a:p>
          <a:p>
            <a:pPr algn="just"/>
            <a:r>
              <a:rPr lang="en-US" sz="2000" dirty="0"/>
              <a:t>The study's sample may not be representative of the broader population, leading to potential selection bias. This may limit the generalizability of the findings to other populations or settings.</a:t>
            </a:r>
          </a:p>
          <a:p>
            <a:pPr algn="just"/>
            <a:r>
              <a:rPr lang="en-US" sz="2000" dirty="0"/>
              <a:t>The study may be limited by a small sample size or low statistical power, which could impact the ability to detect significant relationships between health indicators and cardiovascular disease.</a:t>
            </a:r>
            <a:endParaRPr lang="en-IN" sz="2000" dirty="0"/>
          </a:p>
        </p:txBody>
      </p:sp>
    </p:spTree>
    <p:extLst>
      <p:ext uri="{BB962C8B-B14F-4D97-AF65-F5344CB8AC3E}">
        <p14:creationId xmlns:p14="http://schemas.microsoft.com/office/powerpoint/2010/main" val="3173286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4388-C64A-A421-D5B9-A254B079C2FF}"/>
              </a:ext>
            </a:extLst>
          </p:cNvPr>
          <p:cNvSpPr>
            <a:spLocks noGrp="1"/>
          </p:cNvSpPr>
          <p:nvPr>
            <p:ph type="title"/>
          </p:nvPr>
        </p:nvSpPr>
        <p:spPr>
          <a:xfrm>
            <a:off x="412173" y="0"/>
            <a:ext cx="10058400" cy="1371600"/>
          </a:xfrm>
        </p:spPr>
        <p:txBody>
          <a:bodyPr/>
          <a:lstStyle/>
          <a:p>
            <a:r>
              <a:rPr lang="en-IN" b="1" dirty="0">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42986F93-9642-16EB-58C3-65C5C73B0859}"/>
              </a:ext>
            </a:extLst>
          </p:cNvPr>
          <p:cNvSpPr>
            <a:spLocks noGrp="1"/>
          </p:cNvSpPr>
          <p:nvPr>
            <p:ph idx="1"/>
          </p:nvPr>
        </p:nvSpPr>
        <p:spPr>
          <a:xfrm>
            <a:off x="412173" y="987136"/>
            <a:ext cx="10713027" cy="4965608"/>
          </a:xfrm>
        </p:spPr>
        <p:txBody>
          <a:bodyPr>
            <a:normAutofit/>
          </a:bodyPr>
          <a:lstStyle/>
          <a:p>
            <a:pPr algn="just"/>
            <a:r>
              <a:rPr lang="en-IN" sz="1600" dirty="0"/>
              <a:t>Acevedo, M., </a:t>
            </a:r>
            <a:r>
              <a:rPr lang="en-IN" sz="1600" dirty="0" err="1"/>
              <a:t>Varleta</a:t>
            </a:r>
            <a:r>
              <a:rPr lang="en-IN" sz="1600" dirty="0"/>
              <a:t>, P., Casas-Cordero, C., </a:t>
            </a:r>
            <a:r>
              <a:rPr lang="en-IN" sz="1600" dirty="0" err="1"/>
              <a:t>Berríos</a:t>
            </a:r>
            <a:r>
              <a:rPr lang="en-IN" sz="1600" dirty="0"/>
              <a:t>, A., Navarrete, C., &amp; López, R. (2021). Prevalence and determinants of ideal cardiovascular health in a </a:t>
            </a:r>
            <a:r>
              <a:rPr lang="en-IN" sz="1600" dirty="0" err="1"/>
              <a:t>latin</a:t>
            </a:r>
            <a:r>
              <a:rPr lang="en-IN" sz="1600" dirty="0"/>
              <a:t> women cohort: A cross-sectional study. </a:t>
            </a:r>
            <a:r>
              <a:rPr lang="en-IN" sz="1600" i="1" dirty="0"/>
              <a:t>The Lancet Regional Health - Americas</a:t>
            </a:r>
            <a:r>
              <a:rPr lang="en-IN" sz="1600" dirty="0"/>
              <a:t>, 4, 100071. </a:t>
            </a:r>
            <a:r>
              <a:rPr lang="en-IN" sz="1600" dirty="0">
                <a:hlinkClick r:id="rId2"/>
              </a:rPr>
              <a:t>https://doi.org/10.1016/j.lana.2021.100071</a:t>
            </a:r>
            <a:endParaRPr lang="en-IN" sz="1600" dirty="0"/>
          </a:p>
          <a:p>
            <a:pPr algn="just"/>
            <a:r>
              <a:rPr lang="en-IN" sz="1600" dirty="0"/>
              <a:t>Islami, F., </a:t>
            </a:r>
            <a:r>
              <a:rPr lang="en-IN" sz="1600" dirty="0" err="1"/>
              <a:t>Mańczuk</a:t>
            </a:r>
            <a:r>
              <a:rPr lang="en-IN" sz="1600" dirty="0"/>
              <a:t>, M., </a:t>
            </a:r>
            <a:r>
              <a:rPr lang="en-IN" sz="1600" dirty="0" err="1"/>
              <a:t>Vedanthan</a:t>
            </a:r>
            <a:r>
              <a:rPr lang="en-IN" sz="1600" dirty="0"/>
              <a:t>, R., </a:t>
            </a:r>
            <a:r>
              <a:rPr lang="en-IN" sz="1600" dirty="0" err="1"/>
              <a:t>Vatten</a:t>
            </a:r>
            <a:r>
              <a:rPr lang="en-IN" sz="1600" dirty="0"/>
              <a:t>, L., </a:t>
            </a:r>
            <a:r>
              <a:rPr lang="en-IN" sz="1600" dirty="0" err="1"/>
              <a:t>Polewczyk</a:t>
            </a:r>
            <a:r>
              <a:rPr lang="en-IN" sz="1600" dirty="0"/>
              <a:t>, A., </a:t>
            </a:r>
            <a:r>
              <a:rPr lang="en-IN" sz="1600" dirty="0" err="1"/>
              <a:t>Fuster</a:t>
            </a:r>
            <a:r>
              <a:rPr lang="en-IN" sz="1600" dirty="0"/>
              <a:t>, V., </a:t>
            </a:r>
            <a:r>
              <a:rPr lang="en-IN" sz="1600" dirty="0" err="1"/>
              <a:t>Boffetta</a:t>
            </a:r>
            <a:r>
              <a:rPr lang="en-IN" sz="1600" dirty="0"/>
              <a:t>, P., &amp; </a:t>
            </a:r>
            <a:r>
              <a:rPr lang="en-IN" sz="1600" dirty="0" err="1"/>
              <a:t>Zatoński</a:t>
            </a:r>
            <a:r>
              <a:rPr lang="en-IN" sz="1600" dirty="0"/>
              <a:t>, W. A. (2011). A cross-sectional study of cardiovascular disease and associated factors. </a:t>
            </a:r>
            <a:r>
              <a:rPr lang="en-IN" sz="1600" i="1" dirty="0"/>
              <a:t>Annals of agricultural and environmental medicine : AAEM</a:t>
            </a:r>
            <a:r>
              <a:rPr lang="en-IN" sz="1600" dirty="0"/>
              <a:t>, 18(2), 255–259.</a:t>
            </a:r>
          </a:p>
          <a:p>
            <a:pPr algn="just"/>
            <a:r>
              <a:rPr lang="en-IN" sz="1600" dirty="0"/>
              <a:t>Akinosun, A. S., </a:t>
            </a:r>
            <a:r>
              <a:rPr lang="en-IN" sz="1600" dirty="0" err="1"/>
              <a:t>Kamya</a:t>
            </a:r>
            <a:r>
              <a:rPr lang="en-IN" sz="1600" dirty="0"/>
              <a:t>, S., Watt, J., Johnston, W., Leslie, S. J., &amp; Grindle, M. (2023). Cardiovascular disease behavioural risk factors in rural interventions: Cross-sectional study. </a:t>
            </a:r>
            <a:r>
              <a:rPr lang="en-IN" sz="1600" i="1" dirty="0"/>
              <a:t>Scientific Reports</a:t>
            </a:r>
            <a:r>
              <a:rPr lang="en-IN" sz="1600" dirty="0"/>
              <a:t>, 13(1), 13376. </a:t>
            </a:r>
            <a:r>
              <a:rPr lang="en-IN" sz="1600" dirty="0">
                <a:hlinkClick r:id="rId3"/>
              </a:rPr>
              <a:t>https://doi.org/10.1038/s41598-023-39451-5</a:t>
            </a:r>
            <a:endParaRPr lang="en-IN" sz="1600" dirty="0"/>
          </a:p>
          <a:p>
            <a:pPr algn="just"/>
            <a:r>
              <a:rPr lang="en-IN" sz="1600" dirty="0" err="1"/>
              <a:t>Bischops</a:t>
            </a:r>
            <a:r>
              <a:rPr lang="en-IN" sz="1600" dirty="0"/>
              <a:t>, A.C., De Neve, JW., Awasthi, A. et al. A cross-sectional study of cardiovascular disease risk clustering at different socio-geographic levels in India. </a:t>
            </a:r>
            <a:r>
              <a:rPr lang="en-IN" sz="1600" i="1" dirty="0"/>
              <a:t>Nat </a:t>
            </a:r>
            <a:r>
              <a:rPr lang="en-IN" sz="1600" i="1" dirty="0" err="1"/>
              <a:t>Commun</a:t>
            </a:r>
            <a:r>
              <a:rPr lang="en-IN" sz="1600" i="1" dirty="0"/>
              <a:t> </a:t>
            </a:r>
            <a:r>
              <a:rPr lang="en-IN" sz="1600" dirty="0"/>
              <a:t>11, 5891 (2020). </a:t>
            </a:r>
            <a:r>
              <a:rPr lang="en-IN" sz="1600" dirty="0">
                <a:hlinkClick r:id="rId4"/>
              </a:rPr>
              <a:t>https://doi.org/10.1038/s41467-020-19647-3</a:t>
            </a:r>
            <a:endParaRPr lang="en-IN" sz="1600" dirty="0"/>
          </a:p>
          <a:p>
            <a:pPr algn="just"/>
            <a:r>
              <a:rPr lang="en-US" sz="1600" dirty="0"/>
              <a:t>Shrivastava, S. R., </a:t>
            </a:r>
            <a:r>
              <a:rPr lang="en-US" sz="1600" dirty="0" err="1"/>
              <a:t>Ghorpade</a:t>
            </a:r>
            <a:r>
              <a:rPr lang="en-US" sz="1600" dirty="0"/>
              <a:t>, A. G., &amp; Shrivastava, P. S. (2015). A Community-based Cross-sectional Study of Cardiovascular Risk in a Rural Community of Puducherry. </a:t>
            </a:r>
            <a:r>
              <a:rPr lang="en-US" sz="1600" i="1" dirty="0"/>
              <a:t>Heart views : the official journal of the Gulf Heart Association</a:t>
            </a:r>
            <a:r>
              <a:rPr lang="en-US" sz="1600" dirty="0"/>
              <a:t>, 16(4), 131–136. https://doi.org/10.4103/1995-705X.172195</a:t>
            </a:r>
            <a:endParaRPr lang="en-IN" sz="1600" dirty="0"/>
          </a:p>
        </p:txBody>
      </p:sp>
    </p:spTree>
    <p:extLst>
      <p:ext uri="{BB962C8B-B14F-4D97-AF65-F5344CB8AC3E}">
        <p14:creationId xmlns:p14="http://schemas.microsoft.com/office/powerpoint/2010/main" val="3170595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23CA3-1062-9A0C-E566-D4EC11152D25}"/>
              </a:ext>
            </a:extLst>
          </p:cNvPr>
          <p:cNvPicPr>
            <a:picLocks noChangeAspect="1"/>
          </p:cNvPicPr>
          <p:nvPr/>
        </p:nvPicPr>
        <p:blipFill rotWithShape="1">
          <a:blip r:embed="rId3">
            <a:extLst>
              <a:ext uri="{28A0092B-C50C-407E-A947-70E740481C1C}">
                <a14:useLocalDpi xmlns:a14="http://schemas.microsoft.com/office/drawing/2010/main" val="0"/>
              </a:ext>
            </a:extLst>
          </a:blip>
          <a:srcRect l="4457" t="30520" r="5431" b="31234"/>
          <a:stretch/>
        </p:blipFill>
        <p:spPr>
          <a:xfrm>
            <a:off x="3929495" y="2712027"/>
            <a:ext cx="4333009" cy="1984663"/>
          </a:xfrm>
          <a:prstGeom prst="rect">
            <a:avLst/>
          </a:prstGeom>
          <a:effectLst>
            <a:outerShdw blurRad="762000" dist="50800" dir="7800000" algn="ctr" rotWithShape="0">
              <a:schemeClr val="accent4">
                <a:lumMod val="60000"/>
                <a:lumOff val="40000"/>
                <a:alpha val="11000"/>
              </a:schemeClr>
            </a:outerShdw>
            <a:softEdge rad="330200"/>
          </a:effectLst>
        </p:spPr>
      </p:pic>
    </p:spTree>
    <p:extLst>
      <p:ext uri="{BB962C8B-B14F-4D97-AF65-F5344CB8AC3E}">
        <p14:creationId xmlns:p14="http://schemas.microsoft.com/office/powerpoint/2010/main" val="221402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73A0-C21D-0527-CACD-C30F0A971841}"/>
              </a:ext>
            </a:extLst>
          </p:cNvPr>
          <p:cNvSpPr>
            <a:spLocks noGrp="1"/>
          </p:cNvSpPr>
          <p:nvPr>
            <p:ph type="title"/>
          </p:nvPr>
        </p:nvSpPr>
        <p:spPr>
          <a:xfrm>
            <a:off x="1066800" y="2323113"/>
            <a:ext cx="10058400" cy="1371600"/>
          </a:xfrm>
        </p:spPr>
        <p:txBody>
          <a:bodyPr/>
          <a:lstStyle/>
          <a:p>
            <a:pPr algn="ctr"/>
            <a:r>
              <a:rPr lang="en-IN" b="1" dirty="0">
                <a:effectLst>
                  <a:outerShdw blurRad="38100" dist="38100" dir="2700000" algn="tl">
                    <a:srgbClr val="000000">
                      <a:alpha val="43137"/>
                    </a:srgbClr>
                  </a:outerShdw>
                </a:effectLst>
              </a:rPr>
              <a:t>Appendix</a:t>
            </a:r>
          </a:p>
        </p:txBody>
      </p:sp>
    </p:spTree>
    <p:extLst>
      <p:ext uri="{BB962C8B-B14F-4D97-AF65-F5344CB8AC3E}">
        <p14:creationId xmlns:p14="http://schemas.microsoft.com/office/powerpoint/2010/main" val="363998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4A0C5C-50A9-DD30-6985-0AC74EF733E8}"/>
              </a:ext>
            </a:extLst>
          </p:cNvPr>
          <p:cNvPicPr>
            <a:picLocks noChangeAspect="1"/>
          </p:cNvPicPr>
          <p:nvPr/>
        </p:nvPicPr>
        <p:blipFill>
          <a:blip r:embed="rId2"/>
          <a:stretch>
            <a:fillRect/>
          </a:stretch>
        </p:blipFill>
        <p:spPr>
          <a:xfrm>
            <a:off x="488373" y="465390"/>
            <a:ext cx="6972299" cy="2963610"/>
          </a:xfrm>
          <a:prstGeom prst="rect">
            <a:avLst/>
          </a:prstGeom>
        </p:spPr>
      </p:pic>
      <p:pic>
        <p:nvPicPr>
          <p:cNvPr id="7" name="Picture 6">
            <a:extLst>
              <a:ext uri="{FF2B5EF4-FFF2-40B4-BE49-F238E27FC236}">
                <a16:creationId xmlns:a16="http://schemas.microsoft.com/office/drawing/2014/main" id="{75D0C1CC-C14A-9A5B-6E4E-896D547590AB}"/>
              </a:ext>
            </a:extLst>
          </p:cNvPr>
          <p:cNvPicPr>
            <a:picLocks noChangeAspect="1"/>
          </p:cNvPicPr>
          <p:nvPr/>
        </p:nvPicPr>
        <p:blipFill>
          <a:blip r:embed="rId3"/>
          <a:stretch>
            <a:fillRect/>
          </a:stretch>
        </p:blipFill>
        <p:spPr>
          <a:xfrm>
            <a:off x="7649069" y="465390"/>
            <a:ext cx="3100695" cy="1162762"/>
          </a:xfrm>
          <a:prstGeom prst="rect">
            <a:avLst/>
          </a:prstGeom>
        </p:spPr>
      </p:pic>
      <p:pic>
        <p:nvPicPr>
          <p:cNvPr id="9" name="Picture 8">
            <a:extLst>
              <a:ext uri="{FF2B5EF4-FFF2-40B4-BE49-F238E27FC236}">
                <a16:creationId xmlns:a16="http://schemas.microsoft.com/office/drawing/2014/main" id="{81B53D52-9EE4-64EC-8288-9E0EAD64C1FD}"/>
              </a:ext>
            </a:extLst>
          </p:cNvPr>
          <p:cNvPicPr>
            <a:picLocks noChangeAspect="1"/>
          </p:cNvPicPr>
          <p:nvPr/>
        </p:nvPicPr>
        <p:blipFill>
          <a:blip r:embed="rId4"/>
          <a:stretch>
            <a:fillRect/>
          </a:stretch>
        </p:blipFill>
        <p:spPr>
          <a:xfrm>
            <a:off x="7649068" y="1752843"/>
            <a:ext cx="3100695" cy="556928"/>
          </a:xfrm>
          <a:prstGeom prst="rect">
            <a:avLst/>
          </a:prstGeom>
        </p:spPr>
      </p:pic>
      <p:pic>
        <p:nvPicPr>
          <p:cNvPr id="11" name="Picture 10">
            <a:extLst>
              <a:ext uri="{FF2B5EF4-FFF2-40B4-BE49-F238E27FC236}">
                <a16:creationId xmlns:a16="http://schemas.microsoft.com/office/drawing/2014/main" id="{C97100A8-E376-D590-E51A-4AC55068C6EF}"/>
              </a:ext>
            </a:extLst>
          </p:cNvPr>
          <p:cNvPicPr>
            <a:picLocks noChangeAspect="1"/>
          </p:cNvPicPr>
          <p:nvPr/>
        </p:nvPicPr>
        <p:blipFill>
          <a:blip r:embed="rId5"/>
          <a:stretch>
            <a:fillRect/>
          </a:stretch>
        </p:blipFill>
        <p:spPr>
          <a:xfrm>
            <a:off x="563401" y="3588153"/>
            <a:ext cx="5532599" cy="422738"/>
          </a:xfrm>
          <a:prstGeom prst="rect">
            <a:avLst/>
          </a:prstGeom>
        </p:spPr>
      </p:pic>
      <p:pic>
        <p:nvPicPr>
          <p:cNvPr id="13" name="Picture 12">
            <a:extLst>
              <a:ext uri="{FF2B5EF4-FFF2-40B4-BE49-F238E27FC236}">
                <a16:creationId xmlns:a16="http://schemas.microsoft.com/office/drawing/2014/main" id="{DE551936-7E69-5B39-7050-585AE813E706}"/>
              </a:ext>
            </a:extLst>
          </p:cNvPr>
          <p:cNvPicPr>
            <a:picLocks noChangeAspect="1"/>
          </p:cNvPicPr>
          <p:nvPr/>
        </p:nvPicPr>
        <p:blipFill>
          <a:blip r:embed="rId6"/>
          <a:stretch>
            <a:fillRect/>
          </a:stretch>
        </p:blipFill>
        <p:spPr>
          <a:xfrm>
            <a:off x="563401" y="4170043"/>
            <a:ext cx="5532599" cy="451903"/>
          </a:xfrm>
          <a:prstGeom prst="rect">
            <a:avLst/>
          </a:prstGeom>
        </p:spPr>
      </p:pic>
      <p:pic>
        <p:nvPicPr>
          <p:cNvPr id="15" name="Picture 14">
            <a:extLst>
              <a:ext uri="{FF2B5EF4-FFF2-40B4-BE49-F238E27FC236}">
                <a16:creationId xmlns:a16="http://schemas.microsoft.com/office/drawing/2014/main" id="{A3970D25-4C0E-C21D-B47A-41E5205D0102}"/>
              </a:ext>
            </a:extLst>
          </p:cNvPr>
          <p:cNvPicPr>
            <a:picLocks noChangeAspect="1"/>
          </p:cNvPicPr>
          <p:nvPr/>
        </p:nvPicPr>
        <p:blipFill>
          <a:blip r:embed="rId7"/>
          <a:stretch>
            <a:fillRect/>
          </a:stretch>
        </p:blipFill>
        <p:spPr>
          <a:xfrm>
            <a:off x="563401" y="4781098"/>
            <a:ext cx="5532598" cy="487600"/>
          </a:xfrm>
          <a:prstGeom prst="rect">
            <a:avLst/>
          </a:prstGeom>
        </p:spPr>
      </p:pic>
      <p:pic>
        <p:nvPicPr>
          <p:cNvPr id="17" name="Picture 16">
            <a:extLst>
              <a:ext uri="{FF2B5EF4-FFF2-40B4-BE49-F238E27FC236}">
                <a16:creationId xmlns:a16="http://schemas.microsoft.com/office/drawing/2014/main" id="{27283739-CF2B-E1AC-853C-5184F71C9D10}"/>
              </a:ext>
            </a:extLst>
          </p:cNvPr>
          <p:cNvPicPr>
            <a:picLocks noChangeAspect="1"/>
          </p:cNvPicPr>
          <p:nvPr/>
        </p:nvPicPr>
        <p:blipFill>
          <a:blip r:embed="rId8"/>
          <a:stretch>
            <a:fillRect/>
          </a:stretch>
        </p:blipFill>
        <p:spPr>
          <a:xfrm>
            <a:off x="563399" y="5427849"/>
            <a:ext cx="5532599" cy="438841"/>
          </a:xfrm>
          <a:prstGeom prst="rect">
            <a:avLst/>
          </a:prstGeom>
        </p:spPr>
      </p:pic>
      <p:pic>
        <p:nvPicPr>
          <p:cNvPr id="19" name="Picture 18">
            <a:extLst>
              <a:ext uri="{FF2B5EF4-FFF2-40B4-BE49-F238E27FC236}">
                <a16:creationId xmlns:a16="http://schemas.microsoft.com/office/drawing/2014/main" id="{D76607D2-0809-F6A4-EC92-798CFCD8F1B7}"/>
              </a:ext>
            </a:extLst>
          </p:cNvPr>
          <p:cNvPicPr>
            <a:picLocks noChangeAspect="1"/>
          </p:cNvPicPr>
          <p:nvPr/>
        </p:nvPicPr>
        <p:blipFill>
          <a:blip r:embed="rId9"/>
          <a:stretch>
            <a:fillRect/>
          </a:stretch>
        </p:blipFill>
        <p:spPr>
          <a:xfrm>
            <a:off x="7649068" y="2434462"/>
            <a:ext cx="3100695" cy="606658"/>
          </a:xfrm>
          <a:prstGeom prst="rect">
            <a:avLst/>
          </a:prstGeom>
        </p:spPr>
      </p:pic>
      <p:pic>
        <p:nvPicPr>
          <p:cNvPr id="21" name="Picture 20">
            <a:extLst>
              <a:ext uri="{FF2B5EF4-FFF2-40B4-BE49-F238E27FC236}">
                <a16:creationId xmlns:a16="http://schemas.microsoft.com/office/drawing/2014/main" id="{C8E22547-0CF0-FCB1-1E1D-02CA88C97C42}"/>
              </a:ext>
            </a:extLst>
          </p:cNvPr>
          <p:cNvPicPr>
            <a:picLocks noChangeAspect="1"/>
          </p:cNvPicPr>
          <p:nvPr/>
        </p:nvPicPr>
        <p:blipFill>
          <a:blip r:embed="rId10"/>
          <a:stretch>
            <a:fillRect/>
          </a:stretch>
        </p:blipFill>
        <p:spPr>
          <a:xfrm>
            <a:off x="6243946" y="3553691"/>
            <a:ext cx="5532599" cy="2838919"/>
          </a:xfrm>
          <a:prstGeom prst="rect">
            <a:avLst/>
          </a:prstGeom>
        </p:spPr>
      </p:pic>
    </p:spTree>
    <p:extLst>
      <p:ext uri="{BB962C8B-B14F-4D97-AF65-F5344CB8AC3E}">
        <p14:creationId xmlns:p14="http://schemas.microsoft.com/office/powerpoint/2010/main" val="343696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4332B1-5DC2-E68A-87C2-186CE0D41504}"/>
              </a:ext>
            </a:extLst>
          </p:cNvPr>
          <p:cNvPicPr>
            <a:picLocks noChangeAspect="1"/>
          </p:cNvPicPr>
          <p:nvPr/>
        </p:nvPicPr>
        <p:blipFill>
          <a:blip r:embed="rId2"/>
          <a:stretch>
            <a:fillRect/>
          </a:stretch>
        </p:blipFill>
        <p:spPr>
          <a:xfrm>
            <a:off x="454160" y="450698"/>
            <a:ext cx="5541395" cy="3215919"/>
          </a:xfrm>
          <a:prstGeom prst="rect">
            <a:avLst/>
          </a:prstGeom>
        </p:spPr>
      </p:pic>
      <p:pic>
        <p:nvPicPr>
          <p:cNvPr id="7" name="Picture 6">
            <a:extLst>
              <a:ext uri="{FF2B5EF4-FFF2-40B4-BE49-F238E27FC236}">
                <a16:creationId xmlns:a16="http://schemas.microsoft.com/office/drawing/2014/main" id="{3FBC22E1-C85A-5827-8B41-10122852756A}"/>
              </a:ext>
            </a:extLst>
          </p:cNvPr>
          <p:cNvPicPr>
            <a:picLocks noChangeAspect="1"/>
          </p:cNvPicPr>
          <p:nvPr/>
        </p:nvPicPr>
        <p:blipFill>
          <a:blip r:embed="rId3"/>
          <a:stretch>
            <a:fillRect/>
          </a:stretch>
        </p:blipFill>
        <p:spPr>
          <a:xfrm>
            <a:off x="454160" y="3755542"/>
            <a:ext cx="5541395" cy="2651759"/>
          </a:xfrm>
          <a:prstGeom prst="rect">
            <a:avLst/>
          </a:prstGeom>
        </p:spPr>
      </p:pic>
      <p:pic>
        <p:nvPicPr>
          <p:cNvPr id="9" name="Picture 8">
            <a:extLst>
              <a:ext uri="{FF2B5EF4-FFF2-40B4-BE49-F238E27FC236}">
                <a16:creationId xmlns:a16="http://schemas.microsoft.com/office/drawing/2014/main" id="{DA235E97-F9C5-7990-4783-3213E1D92D6C}"/>
              </a:ext>
            </a:extLst>
          </p:cNvPr>
          <p:cNvPicPr>
            <a:picLocks noChangeAspect="1"/>
          </p:cNvPicPr>
          <p:nvPr/>
        </p:nvPicPr>
        <p:blipFill>
          <a:blip r:embed="rId4"/>
          <a:stretch>
            <a:fillRect/>
          </a:stretch>
        </p:blipFill>
        <p:spPr>
          <a:xfrm>
            <a:off x="6196446" y="450698"/>
            <a:ext cx="5541393" cy="4130398"/>
          </a:xfrm>
          <a:prstGeom prst="rect">
            <a:avLst/>
          </a:prstGeom>
        </p:spPr>
      </p:pic>
      <p:pic>
        <p:nvPicPr>
          <p:cNvPr id="11" name="Picture 10">
            <a:extLst>
              <a:ext uri="{FF2B5EF4-FFF2-40B4-BE49-F238E27FC236}">
                <a16:creationId xmlns:a16="http://schemas.microsoft.com/office/drawing/2014/main" id="{1CBD6A35-9FAB-AA4F-B14E-935F32CE8D41}"/>
              </a:ext>
            </a:extLst>
          </p:cNvPr>
          <p:cNvPicPr>
            <a:picLocks noChangeAspect="1"/>
          </p:cNvPicPr>
          <p:nvPr/>
        </p:nvPicPr>
        <p:blipFill>
          <a:blip r:embed="rId5"/>
          <a:stretch>
            <a:fillRect/>
          </a:stretch>
        </p:blipFill>
        <p:spPr>
          <a:xfrm>
            <a:off x="6196445" y="4581096"/>
            <a:ext cx="5541393" cy="1826205"/>
          </a:xfrm>
          <a:prstGeom prst="rect">
            <a:avLst/>
          </a:prstGeom>
        </p:spPr>
      </p:pic>
    </p:spTree>
    <p:extLst>
      <p:ext uri="{BB962C8B-B14F-4D97-AF65-F5344CB8AC3E}">
        <p14:creationId xmlns:p14="http://schemas.microsoft.com/office/powerpoint/2010/main" val="4260169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D446-3159-88E0-EFB4-26C117408C31}"/>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E5E22593-D781-9818-B28E-BD669F469D4C}"/>
              </a:ext>
            </a:extLst>
          </p:cNvPr>
          <p:cNvPicPr>
            <a:picLocks noGrp="1" noChangeAspect="1"/>
          </p:cNvPicPr>
          <p:nvPr>
            <p:ph idx="1"/>
          </p:nvPr>
        </p:nvPicPr>
        <p:blipFill>
          <a:blip r:embed="rId2"/>
          <a:stretch>
            <a:fillRect/>
          </a:stretch>
        </p:blipFill>
        <p:spPr>
          <a:xfrm>
            <a:off x="447278" y="3428999"/>
            <a:ext cx="6067822" cy="2996501"/>
          </a:xfrm>
        </p:spPr>
      </p:pic>
      <p:pic>
        <p:nvPicPr>
          <p:cNvPr id="5" name="Picture 4">
            <a:extLst>
              <a:ext uri="{FF2B5EF4-FFF2-40B4-BE49-F238E27FC236}">
                <a16:creationId xmlns:a16="http://schemas.microsoft.com/office/drawing/2014/main" id="{A4C07641-CD9F-0CBF-F300-D131584FFEA7}"/>
              </a:ext>
            </a:extLst>
          </p:cNvPr>
          <p:cNvPicPr>
            <a:picLocks noChangeAspect="1"/>
          </p:cNvPicPr>
          <p:nvPr/>
        </p:nvPicPr>
        <p:blipFill>
          <a:blip r:embed="rId3"/>
          <a:stretch>
            <a:fillRect/>
          </a:stretch>
        </p:blipFill>
        <p:spPr>
          <a:xfrm>
            <a:off x="447278" y="432499"/>
            <a:ext cx="6067822" cy="2861419"/>
          </a:xfrm>
          <a:prstGeom prst="rect">
            <a:avLst/>
          </a:prstGeom>
        </p:spPr>
      </p:pic>
      <p:pic>
        <p:nvPicPr>
          <p:cNvPr id="9" name="Picture 8">
            <a:extLst>
              <a:ext uri="{FF2B5EF4-FFF2-40B4-BE49-F238E27FC236}">
                <a16:creationId xmlns:a16="http://schemas.microsoft.com/office/drawing/2014/main" id="{A964690C-35DE-386E-70C1-BE256412F7CE}"/>
              </a:ext>
            </a:extLst>
          </p:cNvPr>
          <p:cNvPicPr>
            <a:picLocks noChangeAspect="1"/>
          </p:cNvPicPr>
          <p:nvPr/>
        </p:nvPicPr>
        <p:blipFill>
          <a:blip r:embed="rId4"/>
          <a:stretch>
            <a:fillRect/>
          </a:stretch>
        </p:blipFill>
        <p:spPr>
          <a:xfrm>
            <a:off x="6978069" y="432371"/>
            <a:ext cx="3745349" cy="371440"/>
          </a:xfrm>
          <a:prstGeom prst="rect">
            <a:avLst/>
          </a:prstGeom>
        </p:spPr>
      </p:pic>
      <p:pic>
        <p:nvPicPr>
          <p:cNvPr id="11" name="Picture 10">
            <a:extLst>
              <a:ext uri="{FF2B5EF4-FFF2-40B4-BE49-F238E27FC236}">
                <a16:creationId xmlns:a16="http://schemas.microsoft.com/office/drawing/2014/main" id="{B3D1E1D1-D07E-41B0-005D-FDA32E3C709D}"/>
              </a:ext>
            </a:extLst>
          </p:cNvPr>
          <p:cNvPicPr>
            <a:picLocks noChangeAspect="1"/>
          </p:cNvPicPr>
          <p:nvPr/>
        </p:nvPicPr>
        <p:blipFill>
          <a:blip r:embed="rId5"/>
          <a:stretch>
            <a:fillRect/>
          </a:stretch>
        </p:blipFill>
        <p:spPr>
          <a:xfrm>
            <a:off x="6587836" y="815659"/>
            <a:ext cx="5156885" cy="2397070"/>
          </a:xfrm>
          <a:prstGeom prst="rect">
            <a:avLst/>
          </a:prstGeom>
        </p:spPr>
      </p:pic>
      <p:pic>
        <p:nvPicPr>
          <p:cNvPr id="13" name="Picture 12">
            <a:extLst>
              <a:ext uri="{FF2B5EF4-FFF2-40B4-BE49-F238E27FC236}">
                <a16:creationId xmlns:a16="http://schemas.microsoft.com/office/drawing/2014/main" id="{2768F89F-149F-57FF-DCF1-32750E28C84E}"/>
              </a:ext>
            </a:extLst>
          </p:cNvPr>
          <p:cNvPicPr>
            <a:picLocks noChangeAspect="1"/>
          </p:cNvPicPr>
          <p:nvPr/>
        </p:nvPicPr>
        <p:blipFill>
          <a:blip r:embed="rId6"/>
          <a:stretch>
            <a:fillRect/>
          </a:stretch>
        </p:blipFill>
        <p:spPr>
          <a:xfrm>
            <a:off x="6660573" y="3355939"/>
            <a:ext cx="5084149" cy="2996502"/>
          </a:xfrm>
          <a:prstGeom prst="rect">
            <a:avLst/>
          </a:prstGeom>
        </p:spPr>
      </p:pic>
    </p:spTree>
    <p:extLst>
      <p:ext uri="{BB962C8B-B14F-4D97-AF65-F5344CB8AC3E}">
        <p14:creationId xmlns:p14="http://schemas.microsoft.com/office/powerpoint/2010/main" val="728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61C412-E600-7086-62B5-8B0A7D19384D}"/>
              </a:ext>
            </a:extLst>
          </p:cNvPr>
          <p:cNvSpPr>
            <a:spLocks noGrp="1"/>
          </p:cNvSpPr>
          <p:nvPr>
            <p:ph idx="1"/>
          </p:nvPr>
        </p:nvSpPr>
        <p:spPr>
          <a:xfrm>
            <a:off x="405353" y="471339"/>
            <a:ext cx="11293311" cy="5967167"/>
          </a:xfrm>
        </p:spPr>
        <p:txBody>
          <a:bodyPr>
            <a:noAutofit/>
          </a:bodyPr>
          <a:lstStyle/>
          <a:p>
            <a:pPr marL="0" indent="0" algn="just">
              <a:buNone/>
            </a:pPr>
            <a:r>
              <a:rPr lang="en-US" sz="3600" dirty="0"/>
              <a:t>Methodology:</a:t>
            </a:r>
          </a:p>
        </p:txBody>
      </p:sp>
      <p:sp>
        <p:nvSpPr>
          <p:cNvPr id="6" name="TextBox 5">
            <a:extLst>
              <a:ext uri="{FF2B5EF4-FFF2-40B4-BE49-F238E27FC236}">
                <a16:creationId xmlns:a16="http://schemas.microsoft.com/office/drawing/2014/main" id="{2346FB7C-C1AA-9550-4C99-2AF5BD3C0EEF}"/>
              </a:ext>
            </a:extLst>
          </p:cNvPr>
          <p:cNvSpPr txBox="1"/>
          <p:nvPr/>
        </p:nvSpPr>
        <p:spPr>
          <a:xfrm>
            <a:off x="1441788" y="1224597"/>
            <a:ext cx="2474976" cy="646331"/>
          </a:xfrm>
          <a:prstGeom prst="rect">
            <a:avLst/>
          </a:prstGeom>
          <a:noFill/>
        </p:spPr>
        <p:txBody>
          <a:bodyPr wrap="square" rtlCol="0">
            <a:spAutoFit/>
          </a:bodyPr>
          <a:lstStyle/>
          <a:p>
            <a:r>
              <a:rPr lang="en-IN" dirty="0"/>
              <a:t>1. Data import</a:t>
            </a:r>
          </a:p>
          <a:p>
            <a:endParaRPr lang="en-IN" dirty="0"/>
          </a:p>
        </p:txBody>
      </p:sp>
      <p:pic>
        <p:nvPicPr>
          <p:cNvPr id="8" name="Picture 7">
            <a:extLst>
              <a:ext uri="{FF2B5EF4-FFF2-40B4-BE49-F238E27FC236}">
                <a16:creationId xmlns:a16="http://schemas.microsoft.com/office/drawing/2014/main" id="{37CFCEB5-86C7-DA00-83FC-AAF6EE03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40" y="1597111"/>
            <a:ext cx="2775585" cy="1881729"/>
          </a:xfrm>
          <a:prstGeom prst="rect">
            <a:avLst/>
          </a:prstGeom>
        </p:spPr>
      </p:pic>
      <p:sp>
        <p:nvSpPr>
          <p:cNvPr id="9" name="TextBox 8">
            <a:extLst>
              <a:ext uri="{FF2B5EF4-FFF2-40B4-BE49-F238E27FC236}">
                <a16:creationId xmlns:a16="http://schemas.microsoft.com/office/drawing/2014/main" id="{EE590A9F-4208-84C2-9929-F5584D4115B6}"/>
              </a:ext>
            </a:extLst>
          </p:cNvPr>
          <p:cNvSpPr txBox="1"/>
          <p:nvPr/>
        </p:nvSpPr>
        <p:spPr>
          <a:xfrm>
            <a:off x="4953199" y="1211783"/>
            <a:ext cx="2474976" cy="646331"/>
          </a:xfrm>
          <a:prstGeom prst="rect">
            <a:avLst/>
          </a:prstGeom>
          <a:noFill/>
        </p:spPr>
        <p:txBody>
          <a:bodyPr wrap="square" rtlCol="0">
            <a:spAutoFit/>
          </a:bodyPr>
          <a:lstStyle/>
          <a:p>
            <a:r>
              <a:rPr lang="en-IN" dirty="0"/>
              <a:t>2. Data Cleaning</a:t>
            </a:r>
          </a:p>
          <a:p>
            <a:endParaRPr lang="en-IN" dirty="0"/>
          </a:p>
        </p:txBody>
      </p:sp>
      <p:pic>
        <p:nvPicPr>
          <p:cNvPr id="11" name="Picture 10">
            <a:extLst>
              <a:ext uri="{FF2B5EF4-FFF2-40B4-BE49-F238E27FC236}">
                <a16:creationId xmlns:a16="http://schemas.microsoft.com/office/drawing/2014/main" id="{FB2A8CCC-E6E3-EA37-5C87-01C21A22D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591" y="1657695"/>
            <a:ext cx="2310615" cy="1821146"/>
          </a:xfrm>
          <a:prstGeom prst="rect">
            <a:avLst/>
          </a:prstGeom>
        </p:spPr>
      </p:pic>
      <p:sp>
        <p:nvSpPr>
          <p:cNvPr id="12" name="TextBox 11">
            <a:extLst>
              <a:ext uri="{FF2B5EF4-FFF2-40B4-BE49-F238E27FC236}">
                <a16:creationId xmlns:a16="http://schemas.microsoft.com/office/drawing/2014/main" id="{8151006C-4525-E7EB-6BEA-4010A07C4513}"/>
              </a:ext>
            </a:extLst>
          </p:cNvPr>
          <p:cNvSpPr txBox="1"/>
          <p:nvPr/>
        </p:nvSpPr>
        <p:spPr>
          <a:xfrm>
            <a:off x="8332071" y="1210539"/>
            <a:ext cx="2819341" cy="646331"/>
          </a:xfrm>
          <a:prstGeom prst="rect">
            <a:avLst/>
          </a:prstGeom>
          <a:noFill/>
        </p:spPr>
        <p:txBody>
          <a:bodyPr wrap="square" rtlCol="0">
            <a:spAutoFit/>
          </a:bodyPr>
          <a:lstStyle/>
          <a:p>
            <a:r>
              <a:rPr lang="en-IN" dirty="0"/>
              <a:t>3. Statistical Analysis</a:t>
            </a:r>
          </a:p>
          <a:p>
            <a:endParaRPr lang="en-IN" dirty="0"/>
          </a:p>
        </p:txBody>
      </p:sp>
      <p:pic>
        <p:nvPicPr>
          <p:cNvPr id="14" name="Picture 13">
            <a:extLst>
              <a:ext uri="{FF2B5EF4-FFF2-40B4-BE49-F238E27FC236}">
                <a16:creationId xmlns:a16="http://schemas.microsoft.com/office/drawing/2014/main" id="{CC8E578E-2D1A-55D4-C656-035363ACB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463" y="1655206"/>
            <a:ext cx="2733675" cy="1881727"/>
          </a:xfrm>
          <a:prstGeom prst="rect">
            <a:avLst/>
          </a:prstGeom>
        </p:spPr>
      </p:pic>
      <p:sp>
        <p:nvSpPr>
          <p:cNvPr id="15" name="TextBox 14">
            <a:extLst>
              <a:ext uri="{FF2B5EF4-FFF2-40B4-BE49-F238E27FC236}">
                <a16:creationId xmlns:a16="http://schemas.microsoft.com/office/drawing/2014/main" id="{E09B6742-4622-5678-2AD9-78A02BEA1195}"/>
              </a:ext>
            </a:extLst>
          </p:cNvPr>
          <p:cNvSpPr txBox="1"/>
          <p:nvPr/>
        </p:nvSpPr>
        <p:spPr>
          <a:xfrm>
            <a:off x="1177034" y="3808273"/>
            <a:ext cx="2775585" cy="646331"/>
          </a:xfrm>
          <a:prstGeom prst="rect">
            <a:avLst/>
          </a:prstGeom>
          <a:noFill/>
        </p:spPr>
        <p:txBody>
          <a:bodyPr wrap="square" rtlCol="0">
            <a:spAutoFit/>
          </a:bodyPr>
          <a:lstStyle/>
          <a:p>
            <a:r>
              <a:rPr lang="en-IN" dirty="0"/>
              <a:t>4. Hypothesis testing</a:t>
            </a:r>
          </a:p>
          <a:p>
            <a:endParaRPr lang="en-IN" dirty="0"/>
          </a:p>
        </p:txBody>
      </p:sp>
      <p:pic>
        <p:nvPicPr>
          <p:cNvPr id="17" name="Picture 16">
            <a:extLst>
              <a:ext uri="{FF2B5EF4-FFF2-40B4-BE49-F238E27FC236}">
                <a16:creationId xmlns:a16="http://schemas.microsoft.com/office/drawing/2014/main" id="{2A0CE28B-0CE8-BA80-566B-276B649B3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640" y="4234186"/>
            <a:ext cx="2685536" cy="1971542"/>
          </a:xfrm>
          <a:prstGeom prst="rect">
            <a:avLst/>
          </a:prstGeom>
        </p:spPr>
      </p:pic>
      <p:pic>
        <p:nvPicPr>
          <p:cNvPr id="19" name="Picture 18">
            <a:extLst>
              <a:ext uri="{FF2B5EF4-FFF2-40B4-BE49-F238E27FC236}">
                <a16:creationId xmlns:a16="http://schemas.microsoft.com/office/drawing/2014/main" id="{3B195FF6-8958-7631-4BDB-AABAA5012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1339" y="4415119"/>
            <a:ext cx="2689321" cy="1971542"/>
          </a:xfrm>
          <a:prstGeom prst="rect">
            <a:avLst/>
          </a:prstGeom>
        </p:spPr>
      </p:pic>
      <p:sp>
        <p:nvSpPr>
          <p:cNvPr id="20" name="TextBox 19">
            <a:extLst>
              <a:ext uri="{FF2B5EF4-FFF2-40B4-BE49-F238E27FC236}">
                <a16:creationId xmlns:a16="http://schemas.microsoft.com/office/drawing/2014/main" id="{A9EB82CC-3394-7A9E-A10B-882B0651A067}"/>
              </a:ext>
            </a:extLst>
          </p:cNvPr>
          <p:cNvSpPr txBox="1"/>
          <p:nvPr/>
        </p:nvSpPr>
        <p:spPr>
          <a:xfrm>
            <a:off x="4465857" y="3772521"/>
            <a:ext cx="3543481" cy="923330"/>
          </a:xfrm>
          <a:prstGeom prst="rect">
            <a:avLst/>
          </a:prstGeom>
          <a:noFill/>
        </p:spPr>
        <p:txBody>
          <a:bodyPr wrap="square" rtlCol="0">
            <a:spAutoFit/>
          </a:bodyPr>
          <a:lstStyle/>
          <a:p>
            <a:pPr algn="just"/>
            <a:r>
              <a:rPr lang="en-IN" dirty="0"/>
              <a:t>5. Development of predictive machine learning models</a:t>
            </a:r>
          </a:p>
          <a:p>
            <a:pPr algn="just"/>
            <a:endParaRPr lang="en-IN" dirty="0"/>
          </a:p>
        </p:txBody>
      </p:sp>
      <p:sp>
        <p:nvSpPr>
          <p:cNvPr id="21" name="TextBox 20">
            <a:extLst>
              <a:ext uri="{FF2B5EF4-FFF2-40B4-BE49-F238E27FC236}">
                <a16:creationId xmlns:a16="http://schemas.microsoft.com/office/drawing/2014/main" id="{FECCEFC8-9C10-140C-4E2F-14DB073DDE66}"/>
              </a:ext>
            </a:extLst>
          </p:cNvPr>
          <p:cNvSpPr txBox="1"/>
          <p:nvPr/>
        </p:nvSpPr>
        <p:spPr>
          <a:xfrm>
            <a:off x="8193024" y="3768788"/>
            <a:ext cx="3316224" cy="923330"/>
          </a:xfrm>
          <a:prstGeom prst="rect">
            <a:avLst/>
          </a:prstGeom>
          <a:noFill/>
        </p:spPr>
        <p:txBody>
          <a:bodyPr wrap="square" rtlCol="0">
            <a:spAutoFit/>
          </a:bodyPr>
          <a:lstStyle/>
          <a:p>
            <a:r>
              <a:rPr lang="en-IN" dirty="0"/>
              <a:t>6. Evaluation of Predictive models</a:t>
            </a:r>
          </a:p>
          <a:p>
            <a:endParaRPr lang="en-IN" dirty="0"/>
          </a:p>
        </p:txBody>
      </p:sp>
      <p:pic>
        <p:nvPicPr>
          <p:cNvPr id="23" name="Picture 22">
            <a:extLst>
              <a:ext uri="{FF2B5EF4-FFF2-40B4-BE49-F238E27FC236}">
                <a16:creationId xmlns:a16="http://schemas.microsoft.com/office/drawing/2014/main" id="{D0DCAF49-4999-44CB-089E-96353AE135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576" y="4538853"/>
            <a:ext cx="2733675" cy="1666875"/>
          </a:xfrm>
          <a:prstGeom prst="rect">
            <a:avLst/>
          </a:prstGeom>
        </p:spPr>
      </p:pic>
    </p:spTree>
    <p:extLst>
      <p:ext uri="{BB962C8B-B14F-4D97-AF65-F5344CB8AC3E}">
        <p14:creationId xmlns:p14="http://schemas.microsoft.com/office/powerpoint/2010/main" val="68939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41D7-DF7A-46E9-DB1D-C1FCD7336F8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A3814DB-6052-DE6A-6D4B-B4EBD9FACBE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EC1BFA5-1DBF-68A6-2251-D2738C3BA8CE}"/>
              </a:ext>
            </a:extLst>
          </p:cNvPr>
          <p:cNvPicPr>
            <a:picLocks noChangeAspect="1"/>
          </p:cNvPicPr>
          <p:nvPr/>
        </p:nvPicPr>
        <p:blipFill>
          <a:blip r:embed="rId2"/>
          <a:stretch>
            <a:fillRect/>
          </a:stretch>
        </p:blipFill>
        <p:spPr>
          <a:xfrm>
            <a:off x="410987" y="425286"/>
            <a:ext cx="5986989" cy="3440132"/>
          </a:xfrm>
          <a:prstGeom prst="rect">
            <a:avLst/>
          </a:prstGeom>
        </p:spPr>
      </p:pic>
      <p:pic>
        <p:nvPicPr>
          <p:cNvPr id="7" name="Picture 6">
            <a:extLst>
              <a:ext uri="{FF2B5EF4-FFF2-40B4-BE49-F238E27FC236}">
                <a16:creationId xmlns:a16="http://schemas.microsoft.com/office/drawing/2014/main" id="{428AD24F-2D2B-740D-D24D-B58CA53C8979}"/>
              </a:ext>
            </a:extLst>
          </p:cNvPr>
          <p:cNvPicPr>
            <a:picLocks noChangeAspect="1"/>
          </p:cNvPicPr>
          <p:nvPr/>
        </p:nvPicPr>
        <p:blipFill>
          <a:blip r:embed="rId3"/>
          <a:stretch>
            <a:fillRect/>
          </a:stretch>
        </p:blipFill>
        <p:spPr>
          <a:xfrm>
            <a:off x="410987" y="3968426"/>
            <a:ext cx="5986989" cy="2467238"/>
          </a:xfrm>
          <a:prstGeom prst="rect">
            <a:avLst/>
          </a:prstGeom>
        </p:spPr>
      </p:pic>
      <p:pic>
        <p:nvPicPr>
          <p:cNvPr id="9" name="Picture 8">
            <a:extLst>
              <a:ext uri="{FF2B5EF4-FFF2-40B4-BE49-F238E27FC236}">
                <a16:creationId xmlns:a16="http://schemas.microsoft.com/office/drawing/2014/main" id="{4C873BCA-3070-3B53-D798-6C6F1356D6AF}"/>
              </a:ext>
            </a:extLst>
          </p:cNvPr>
          <p:cNvPicPr>
            <a:picLocks noChangeAspect="1"/>
          </p:cNvPicPr>
          <p:nvPr/>
        </p:nvPicPr>
        <p:blipFill>
          <a:blip r:embed="rId4"/>
          <a:stretch>
            <a:fillRect/>
          </a:stretch>
        </p:blipFill>
        <p:spPr>
          <a:xfrm>
            <a:off x="6527079" y="439478"/>
            <a:ext cx="5253934" cy="3177815"/>
          </a:xfrm>
          <a:prstGeom prst="rect">
            <a:avLst/>
          </a:prstGeom>
        </p:spPr>
      </p:pic>
      <p:pic>
        <p:nvPicPr>
          <p:cNvPr id="11" name="Picture 10">
            <a:extLst>
              <a:ext uri="{FF2B5EF4-FFF2-40B4-BE49-F238E27FC236}">
                <a16:creationId xmlns:a16="http://schemas.microsoft.com/office/drawing/2014/main" id="{8F395B80-FEE4-598E-1777-307575702EBC}"/>
              </a:ext>
            </a:extLst>
          </p:cNvPr>
          <p:cNvPicPr>
            <a:picLocks noChangeAspect="1"/>
          </p:cNvPicPr>
          <p:nvPr/>
        </p:nvPicPr>
        <p:blipFill>
          <a:blip r:embed="rId5"/>
          <a:stretch>
            <a:fillRect/>
          </a:stretch>
        </p:blipFill>
        <p:spPr>
          <a:xfrm>
            <a:off x="6527077" y="3706218"/>
            <a:ext cx="5253935" cy="2729445"/>
          </a:xfrm>
          <a:prstGeom prst="rect">
            <a:avLst/>
          </a:prstGeom>
        </p:spPr>
      </p:pic>
    </p:spTree>
    <p:extLst>
      <p:ext uri="{BB962C8B-B14F-4D97-AF65-F5344CB8AC3E}">
        <p14:creationId xmlns:p14="http://schemas.microsoft.com/office/powerpoint/2010/main" val="5489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6DA1-ECF6-52B7-6562-4E411C139397}"/>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B2E4C2A6-D565-1422-91D1-461F399CF0BE}"/>
              </a:ext>
            </a:extLst>
          </p:cNvPr>
          <p:cNvPicPr>
            <a:picLocks noGrp="1" noChangeAspect="1"/>
          </p:cNvPicPr>
          <p:nvPr>
            <p:ph idx="1"/>
          </p:nvPr>
        </p:nvPicPr>
        <p:blipFill>
          <a:blip r:embed="rId2"/>
          <a:stretch>
            <a:fillRect/>
          </a:stretch>
        </p:blipFill>
        <p:spPr>
          <a:xfrm>
            <a:off x="423337" y="4492218"/>
            <a:ext cx="11266436" cy="1952326"/>
          </a:xfrm>
        </p:spPr>
      </p:pic>
      <p:pic>
        <p:nvPicPr>
          <p:cNvPr id="5" name="Picture 4">
            <a:extLst>
              <a:ext uri="{FF2B5EF4-FFF2-40B4-BE49-F238E27FC236}">
                <a16:creationId xmlns:a16="http://schemas.microsoft.com/office/drawing/2014/main" id="{B49384FE-9B0E-4638-AEC5-2430259CF188}"/>
              </a:ext>
            </a:extLst>
          </p:cNvPr>
          <p:cNvPicPr>
            <a:picLocks noChangeAspect="1"/>
          </p:cNvPicPr>
          <p:nvPr/>
        </p:nvPicPr>
        <p:blipFill>
          <a:blip r:embed="rId3"/>
          <a:stretch>
            <a:fillRect/>
          </a:stretch>
        </p:blipFill>
        <p:spPr>
          <a:xfrm>
            <a:off x="423337" y="413456"/>
            <a:ext cx="5672664" cy="3971508"/>
          </a:xfrm>
          <a:prstGeom prst="rect">
            <a:avLst/>
          </a:prstGeom>
        </p:spPr>
      </p:pic>
      <p:pic>
        <p:nvPicPr>
          <p:cNvPr id="7" name="Picture 6">
            <a:extLst>
              <a:ext uri="{FF2B5EF4-FFF2-40B4-BE49-F238E27FC236}">
                <a16:creationId xmlns:a16="http://schemas.microsoft.com/office/drawing/2014/main" id="{C9BD968E-34A1-F278-FA65-5DB86ABFAD89}"/>
              </a:ext>
            </a:extLst>
          </p:cNvPr>
          <p:cNvPicPr>
            <a:picLocks noChangeAspect="1"/>
          </p:cNvPicPr>
          <p:nvPr/>
        </p:nvPicPr>
        <p:blipFill>
          <a:blip r:embed="rId4"/>
          <a:stretch>
            <a:fillRect/>
          </a:stretch>
        </p:blipFill>
        <p:spPr>
          <a:xfrm>
            <a:off x="6152236" y="413456"/>
            <a:ext cx="5616427" cy="3971508"/>
          </a:xfrm>
          <a:prstGeom prst="rect">
            <a:avLst/>
          </a:prstGeom>
        </p:spPr>
      </p:pic>
    </p:spTree>
    <p:extLst>
      <p:ext uri="{BB962C8B-B14F-4D97-AF65-F5344CB8AC3E}">
        <p14:creationId xmlns:p14="http://schemas.microsoft.com/office/powerpoint/2010/main" val="1864254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2F5F0-1FFD-C0F8-C6D3-0E5913357F98}"/>
              </a:ext>
            </a:extLst>
          </p:cNvPr>
          <p:cNvPicPr>
            <a:picLocks noChangeAspect="1"/>
          </p:cNvPicPr>
          <p:nvPr/>
        </p:nvPicPr>
        <p:blipFill rotWithShape="1">
          <a:blip r:embed="rId2"/>
          <a:srcRect b="26310"/>
          <a:stretch/>
        </p:blipFill>
        <p:spPr>
          <a:xfrm>
            <a:off x="929576" y="410066"/>
            <a:ext cx="4883084" cy="1978996"/>
          </a:xfrm>
          <a:prstGeom prst="rect">
            <a:avLst/>
          </a:prstGeom>
        </p:spPr>
      </p:pic>
      <p:pic>
        <p:nvPicPr>
          <p:cNvPr id="13" name="Picture 12">
            <a:extLst>
              <a:ext uri="{FF2B5EF4-FFF2-40B4-BE49-F238E27FC236}">
                <a16:creationId xmlns:a16="http://schemas.microsoft.com/office/drawing/2014/main" id="{F94795DA-C505-1851-3241-93CC3CEE7408}"/>
              </a:ext>
            </a:extLst>
          </p:cNvPr>
          <p:cNvPicPr>
            <a:picLocks noChangeAspect="1"/>
          </p:cNvPicPr>
          <p:nvPr/>
        </p:nvPicPr>
        <p:blipFill rotWithShape="1">
          <a:blip r:embed="rId3"/>
          <a:srcRect b="29405"/>
          <a:stretch/>
        </p:blipFill>
        <p:spPr>
          <a:xfrm>
            <a:off x="6314887" y="410066"/>
            <a:ext cx="5213098" cy="1895868"/>
          </a:xfrm>
          <a:prstGeom prst="rect">
            <a:avLst/>
          </a:prstGeom>
        </p:spPr>
      </p:pic>
      <p:pic>
        <p:nvPicPr>
          <p:cNvPr id="15" name="Picture 14">
            <a:extLst>
              <a:ext uri="{FF2B5EF4-FFF2-40B4-BE49-F238E27FC236}">
                <a16:creationId xmlns:a16="http://schemas.microsoft.com/office/drawing/2014/main" id="{150AA969-3308-1D75-A7D7-B5151B979F8D}"/>
              </a:ext>
            </a:extLst>
          </p:cNvPr>
          <p:cNvPicPr>
            <a:picLocks noChangeAspect="1"/>
          </p:cNvPicPr>
          <p:nvPr/>
        </p:nvPicPr>
        <p:blipFill rotWithShape="1">
          <a:blip r:embed="rId4"/>
          <a:srcRect b="28267"/>
          <a:stretch/>
        </p:blipFill>
        <p:spPr>
          <a:xfrm>
            <a:off x="929576" y="2389062"/>
            <a:ext cx="4883084" cy="1978996"/>
          </a:xfrm>
          <a:prstGeom prst="rect">
            <a:avLst/>
          </a:prstGeom>
        </p:spPr>
      </p:pic>
      <p:pic>
        <p:nvPicPr>
          <p:cNvPr id="17" name="Picture 16">
            <a:extLst>
              <a:ext uri="{FF2B5EF4-FFF2-40B4-BE49-F238E27FC236}">
                <a16:creationId xmlns:a16="http://schemas.microsoft.com/office/drawing/2014/main" id="{E1C2DDA4-027F-500D-CA04-D8E32E7D25F8}"/>
              </a:ext>
            </a:extLst>
          </p:cNvPr>
          <p:cNvPicPr>
            <a:picLocks noChangeAspect="1"/>
          </p:cNvPicPr>
          <p:nvPr/>
        </p:nvPicPr>
        <p:blipFill rotWithShape="1">
          <a:blip r:embed="rId5"/>
          <a:srcRect b="28267"/>
          <a:stretch/>
        </p:blipFill>
        <p:spPr>
          <a:xfrm>
            <a:off x="6314887" y="2326009"/>
            <a:ext cx="5213098" cy="2070899"/>
          </a:xfrm>
          <a:prstGeom prst="rect">
            <a:avLst/>
          </a:prstGeom>
        </p:spPr>
      </p:pic>
      <p:pic>
        <p:nvPicPr>
          <p:cNvPr id="2" name="Content Placeholder 1">
            <a:extLst>
              <a:ext uri="{FF2B5EF4-FFF2-40B4-BE49-F238E27FC236}">
                <a16:creationId xmlns:a16="http://schemas.microsoft.com/office/drawing/2014/main" id="{2253212A-8834-0E43-0A1A-AF32135EAD49}"/>
              </a:ext>
            </a:extLst>
          </p:cNvPr>
          <p:cNvPicPr>
            <a:picLocks noGrp="1" noChangeAspect="1"/>
          </p:cNvPicPr>
          <p:nvPr>
            <p:ph idx="1"/>
          </p:nvPr>
        </p:nvPicPr>
        <p:blipFill rotWithShape="1">
          <a:blip r:embed="rId6"/>
          <a:srcRect b="25927"/>
          <a:stretch/>
        </p:blipFill>
        <p:spPr>
          <a:xfrm>
            <a:off x="3488675" y="4416984"/>
            <a:ext cx="4549534" cy="2030745"/>
          </a:xfrm>
          <a:prstGeom prst="rect">
            <a:avLst/>
          </a:prstGeom>
        </p:spPr>
      </p:pic>
    </p:spTree>
    <p:extLst>
      <p:ext uri="{BB962C8B-B14F-4D97-AF65-F5344CB8AC3E}">
        <p14:creationId xmlns:p14="http://schemas.microsoft.com/office/powerpoint/2010/main" val="3309283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2D2BF-5DCC-A944-955B-7AEE7D8AEF3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A969E64-5E4F-0C0E-B6DB-AEF8212474CE}"/>
              </a:ext>
            </a:extLst>
          </p:cNvPr>
          <p:cNvPicPr>
            <a:picLocks noGrp="1" noChangeAspect="1"/>
          </p:cNvPicPr>
          <p:nvPr>
            <p:ph idx="1"/>
          </p:nvPr>
        </p:nvPicPr>
        <p:blipFill>
          <a:blip r:embed="rId2"/>
          <a:stretch>
            <a:fillRect/>
          </a:stretch>
        </p:blipFill>
        <p:spPr>
          <a:xfrm>
            <a:off x="5995555" y="1538290"/>
            <a:ext cx="5690331" cy="3781420"/>
          </a:xfrm>
        </p:spPr>
      </p:pic>
      <p:pic>
        <p:nvPicPr>
          <p:cNvPr id="5" name="Picture 4">
            <a:extLst>
              <a:ext uri="{FF2B5EF4-FFF2-40B4-BE49-F238E27FC236}">
                <a16:creationId xmlns:a16="http://schemas.microsoft.com/office/drawing/2014/main" id="{88053963-B491-C10E-9341-0A01410EF37B}"/>
              </a:ext>
            </a:extLst>
          </p:cNvPr>
          <p:cNvPicPr>
            <a:picLocks noChangeAspect="1"/>
          </p:cNvPicPr>
          <p:nvPr/>
        </p:nvPicPr>
        <p:blipFill>
          <a:blip r:embed="rId3"/>
          <a:stretch>
            <a:fillRect/>
          </a:stretch>
        </p:blipFill>
        <p:spPr>
          <a:xfrm>
            <a:off x="506114" y="520417"/>
            <a:ext cx="5385532" cy="5547874"/>
          </a:xfrm>
          <a:prstGeom prst="rect">
            <a:avLst/>
          </a:prstGeom>
        </p:spPr>
      </p:pic>
    </p:spTree>
    <p:extLst>
      <p:ext uri="{BB962C8B-B14F-4D97-AF65-F5344CB8AC3E}">
        <p14:creationId xmlns:p14="http://schemas.microsoft.com/office/powerpoint/2010/main" val="769444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E0E1-332E-1945-F697-4B324964B70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5C591FC5-B4D3-4BB6-953C-CE0A15176626}"/>
              </a:ext>
            </a:extLst>
          </p:cNvPr>
          <p:cNvPicPr>
            <a:picLocks noGrp="1" noChangeAspect="1"/>
          </p:cNvPicPr>
          <p:nvPr>
            <p:ph idx="1"/>
          </p:nvPr>
        </p:nvPicPr>
        <p:blipFill>
          <a:blip r:embed="rId2"/>
          <a:stretch>
            <a:fillRect/>
          </a:stretch>
        </p:blipFill>
        <p:spPr>
          <a:xfrm>
            <a:off x="440746" y="2580349"/>
            <a:ext cx="5939271" cy="3849687"/>
          </a:xfrm>
        </p:spPr>
      </p:pic>
      <p:pic>
        <p:nvPicPr>
          <p:cNvPr id="5" name="Picture 4">
            <a:extLst>
              <a:ext uri="{FF2B5EF4-FFF2-40B4-BE49-F238E27FC236}">
                <a16:creationId xmlns:a16="http://schemas.microsoft.com/office/drawing/2014/main" id="{9C8201E2-1FFC-E6FF-9C28-E7890AB21E9C}"/>
              </a:ext>
            </a:extLst>
          </p:cNvPr>
          <p:cNvPicPr>
            <a:picLocks noChangeAspect="1"/>
          </p:cNvPicPr>
          <p:nvPr/>
        </p:nvPicPr>
        <p:blipFill>
          <a:blip r:embed="rId3"/>
          <a:stretch>
            <a:fillRect/>
          </a:stretch>
        </p:blipFill>
        <p:spPr>
          <a:xfrm>
            <a:off x="440747" y="427964"/>
            <a:ext cx="5939270" cy="2063372"/>
          </a:xfrm>
          <a:prstGeom prst="rect">
            <a:avLst/>
          </a:prstGeom>
        </p:spPr>
      </p:pic>
      <p:pic>
        <p:nvPicPr>
          <p:cNvPr id="9" name="Picture 8">
            <a:extLst>
              <a:ext uri="{FF2B5EF4-FFF2-40B4-BE49-F238E27FC236}">
                <a16:creationId xmlns:a16="http://schemas.microsoft.com/office/drawing/2014/main" id="{6178FF7B-CE1F-4108-9655-CDCB98879E9A}"/>
              </a:ext>
            </a:extLst>
          </p:cNvPr>
          <p:cNvPicPr>
            <a:picLocks noChangeAspect="1"/>
          </p:cNvPicPr>
          <p:nvPr/>
        </p:nvPicPr>
        <p:blipFill>
          <a:blip r:embed="rId4"/>
          <a:stretch>
            <a:fillRect/>
          </a:stretch>
        </p:blipFill>
        <p:spPr>
          <a:xfrm>
            <a:off x="6517777" y="427963"/>
            <a:ext cx="5233475" cy="2689309"/>
          </a:xfrm>
          <a:prstGeom prst="rect">
            <a:avLst/>
          </a:prstGeom>
        </p:spPr>
      </p:pic>
      <p:pic>
        <p:nvPicPr>
          <p:cNvPr id="11" name="Picture 10">
            <a:extLst>
              <a:ext uri="{FF2B5EF4-FFF2-40B4-BE49-F238E27FC236}">
                <a16:creationId xmlns:a16="http://schemas.microsoft.com/office/drawing/2014/main" id="{7E2BF333-8893-A62E-6A52-547508E3D6AB}"/>
              </a:ext>
            </a:extLst>
          </p:cNvPr>
          <p:cNvPicPr>
            <a:picLocks noChangeAspect="1"/>
          </p:cNvPicPr>
          <p:nvPr/>
        </p:nvPicPr>
        <p:blipFill>
          <a:blip r:embed="rId5"/>
          <a:stretch>
            <a:fillRect/>
          </a:stretch>
        </p:blipFill>
        <p:spPr>
          <a:xfrm>
            <a:off x="6517776" y="3199490"/>
            <a:ext cx="5233475" cy="3230546"/>
          </a:xfrm>
          <a:prstGeom prst="rect">
            <a:avLst/>
          </a:prstGeom>
        </p:spPr>
      </p:pic>
    </p:spTree>
    <p:extLst>
      <p:ext uri="{BB962C8B-B14F-4D97-AF65-F5344CB8AC3E}">
        <p14:creationId xmlns:p14="http://schemas.microsoft.com/office/powerpoint/2010/main" val="1494466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259-B9B1-EEA5-29A8-1392964C14DE}"/>
              </a:ext>
            </a:extLst>
          </p:cNvPr>
          <p:cNvSpPr>
            <a:spLocks noGrp="1"/>
          </p:cNvSpPr>
          <p:nvPr>
            <p:ph type="title"/>
          </p:nvPr>
        </p:nvSpPr>
        <p:spPr/>
        <p:txBody>
          <a:bodyPr/>
          <a:lstStyle/>
          <a:p>
            <a:endParaRPr lang="en-IN" dirty="0"/>
          </a:p>
        </p:txBody>
      </p:sp>
      <p:pic>
        <p:nvPicPr>
          <p:cNvPr id="10" name="Content Placeholder 9">
            <a:extLst>
              <a:ext uri="{FF2B5EF4-FFF2-40B4-BE49-F238E27FC236}">
                <a16:creationId xmlns:a16="http://schemas.microsoft.com/office/drawing/2014/main" id="{484943C3-2DD1-8034-01DD-DBAE53416F50}"/>
              </a:ext>
            </a:extLst>
          </p:cNvPr>
          <p:cNvPicPr>
            <a:picLocks noGrp="1" noChangeAspect="1"/>
          </p:cNvPicPr>
          <p:nvPr>
            <p:ph idx="1"/>
          </p:nvPr>
        </p:nvPicPr>
        <p:blipFill>
          <a:blip r:embed="rId2"/>
          <a:stretch>
            <a:fillRect/>
          </a:stretch>
        </p:blipFill>
        <p:spPr>
          <a:xfrm>
            <a:off x="640066" y="4474340"/>
            <a:ext cx="4293628" cy="992710"/>
          </a:xfrm>
        </p:spPr>
      </p:pic>
      <p:pic>
        <p:nvPicPr>
          <p:cNvPr id="5" name="Picture 4">
            <a:extLst>
              <a:ext uri="{FF2B5EF4-FFF2-40B4-BE49-F238E27FC236}">
                <a16:creationId xmlns:a16="http://schemas.microsoft.com/office/drawing/2014/main" id="{065968C0-6C2B-7D03-BAFC-420B4DE715CE}"/>
              </a:ext>
            </a:extLst>
          </p:cNvPr>
          <p:cNvPicPr>
            <a:picLocks noChangeAspect="1"/>
          </p:cNvPicPr>
          <p:nvPr/>
        </p:nvPicPr>
        <p:blipFill>
          <a:blip r:embed="rId3"/>
          <a:stretch>
            <a:fillRect/>
          </a:stretch>
        </p:blipFill>
        <p:spPr>
          <a:xfrm>
            <a:off x="640066" y="727547"/>
            <a:ext cx="4293629" cy="3557620"/>
          </a:xfrm>
          <a:prstGeom prst="rect">
            <a:avLst/>
          </a:prstGeom>
        </p:spPr>
      </p:pic>
      <p:pic>
        <p:nvPicPr>
          <p:cNvPr id="6" name="Content Placeholder 4">
            <a:extLst>
              <a:ext uri="{FF2B5EF4-FFF2-40B4-BE49-F238E27FC236}">
                <a16:creationId xmlns:a16="http://schemas.microsoft.com/office/drawing/2014/main" id="{95BD630E-53EA-8FA9-798C-1BBEA8730353}"/>
              </a:ext>
            </a:extLst>
          </p:cNvPr>
          <p:cNvPicPr>
            <a:picLocks noChangeAspect="1"/>
          </p:cNvPicPr>
          <p:nvPr/>
        </p:nvPicPr>
        <p:blipFill>
          <a:blip r:embed="rId4"/>
          <a:stretch>
            <a:fillRect/>
          </a:stretch>
        </p:blipFill>
        <p:spPr>
          <a:xfrm>
            <a:off x="5041067" y="727547"/>
            <a:ext cx="6604386" cy="3713505"/>
          </a:xfrm>
          <a:prstGeom prst="rect">
            <a:avLst/>
          </a:prstGeom>
        </p:spPr>
      </p:pic>
      <p:pic>
        <p:nvPicPr>
          <p:cNvPr id="7" name="Picture 6">
            <a:extLst>
              <a:ext uri="{FF2B5EF4-FFF2-40B4-BE49-F238E27FC236}">
                <a16:creationId xmlns:a16="http://schemas.microsoft.com/office/drawing/2014/main" id="{8A886A58-EBF2-319A-172B-C83AF640B37F}"/>
              </a:ext>
            </a:extLst>
          </p:cNvPr>
          <p:cNvPicPr>
            <a:picLocks noChangeAspect="1"/>
          </p:cNvPicPr>
          <p:nvPr/>
        </p:nvPicPr>
        <p:blipFill>
          <a:blip r:embed="rId5"/>
          <a:stretch>
            <a:fillRect/>
          </a:stretch>
        </p:blipFill>
        <p:spPr>
          <a:xfrm>
            <a:off x="5041067" y="4474340"/>
            <a:ext cx="6604386" cy="1918846"/>
          </a:xfrm>
          <a:prstGeom prst="rect">
            <a:avLst/>
          </a:prstGeom>
        </p:spPr>
      </p:pic>
    </p:spTree>
    <p:extLst>
      <p:ext uri="{BB962C8B-B14F-4D97-AF65-F5344CB8AC3E}">
        <p14:creationId xmlns:p14="http://schemas.microsoft.com/office/powerpoint/2010/main" val="3753230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9531-C10E-ECD7-99E1-CA92EF853536}"/>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F83FAF49-BA48-394C-D526-0EF5C8EBD891}"/>
              </a:ext>
            </a:extLst>
          </p:cNvPr>
          <p:cNvPicPr>
            <a:picLocks noGrp="1" noChangeAspect="1"/>
          </p:cNvPicPr>
          <p:nvPr>
            <p:ph idx="1"/>
          </p:nvPr>
        </p:nvPicPr>
        <p:blipFill>
          <a:blip r:embed="rId2"/>
          <a:stretch>
            <a:fillRect/>
          </a:stretch>
        </p:blipFill>
        <p:spPr>
          <a:xfrm>
            <a:off x="460498" y="1782229"/>
            <a:ext cx="6485682" cy="534115"/>
          </a:xfrm>
        </p:spPr>
      </p:pic>
      <p:pic>
        <p:nvPicPr>
          <p:cNvPr id="5" name="Picture 4">
            <a:extLst>
              <a:ext uri="{FF2B5EF4-FFF2-40B4-BE49-F238E27FC236}">
                <a16:creationId xmlns:a16="http://schemas.microsoft.com/office/drawing/2014/main" id="{7B71DA3F-211A-A920-BED9-ABB70F2F616C}"/>
              </a:ext>
            </a:extLst>
          </p:cNvPr>
          <p:cNvPicPr>
            <a:picLocks noChangeAspect="1"/>
          </p:cNvPicPr>
          <p:nvPr/>
        </p:nvPicPr>
        <p:blipFill>
          <a:blip r:embed="rId3"/>
          <a:stretch>
            <a:fillRect/>
          </a:stretch>
        </p:blipFill>
        <p:spPr>
          <a:xfrm>
            <a:off x="460498" y="460610"/>
            <a:ext cx="6485681" cy="609654"/>
          </a:xfrm>
          <a:prstGeom prst="rect">
            <a:avLst/>
          </a:prstGeom>
        </p:spPr>
      </p:pic>
      <p:pic>
        <p:nvPicPr>
          <p:cNvPr id="7" name="Picture 6">
            <a:extLst>
              <a:ext uri="{FF2B5EF4-FFF2-40B4-BE49-F238E27FC236}">
                <a16:creationId xmlns:a16="http://schemas.microsoft.com/office/drawing/2014/main" id="{70B2BBDB-8D01-2837-BC13-94B76C1AB762}"/>
              </a:ext>
            </a:extLst>
          </p:cNvPr>
          <p:cNvPicPr>
            <a:picLocks noChangeAspect="1"/>
          </p:cNvPicPr>
          <p:nvPr/>
        </p:nvPicPr>
        <p:blipFill>
          <a:blip r:embed="rId4"/>
          <a:stretch>
            <a:fillRect/>
          </a:stretch>
        </p:blipFill>
        <p:spPr>
          <a:xfrm>
            <a:off x="460498" y="1159189"/>
            <a:ext cx="6485681" cy="534115"/>
          </a:xfrm>
          <a:prstGeom prst="rect">
            <a:avLst/>
          </a:prstGeom>
        </p:spPr>
      </p:pic>
      <p:pic>
        <p:nvPicPr>
          <p:cNvPr id="11" name="Picture 10">
            <a:extLst>
              <a:ext uri="{FF2B5EF4-FFF2-40B4-BE49-F238E27FC236}">
                <a16:creationId xmlns:a16="http://schemas.microsoft.com/office/drawing/2014/main" id="{9BECA0E1-5B59-00D5-C709-65B1A8FB6BD3}"/>
              </a:ext>
            </a:extLst>
          </p:cNvPr>
          <p:cNvPicPr>
            <a:picLocks noChangeAspect="1"/>
          </p:cNvPicPr>
          <p:nvPr/>
        </p:nvPicPr>
        <p:blipFill>
          <a:blip r:embed="rId5"/>
          <a:stretch>
            <a:fillRect/>
          </a:stretch>
        </p:blipFill>
        <p:spPr>
          <a:xfrm>
            <a:off x="460498" y="2406090"/>
            <a:ext cx="6485681" cy="534115"/>
          </a:xfrm>
          <a:prstGeom prst="rect">
            <a:avLst/>
          </a:prstGeom>
        </p:spPr>
      </p:pic>
      <p:pic>
        <p:nvPicPr>
          <p:cNvPr id="13" name="Picture 12">
            <a:extLst>
              <a:ext uri="{FF2B5EF4-FFF2-40B4-BE49-F238E27FC236}">
                <a16:creationId xmlns:a16="http://schemas.microsoft.com/office/drawing/2014/main" id="{CC58F295-7AEC-3330-CD99-C75B38DEEDF1}"/>
              </a:ext>
            </a:extLst>
          </p:cNvPr>
          <p:cNvPicPr>
            <a:picLocks noChangeAspect="1"/>
          </p:cNvPicPr>
          <p:nvPr/>
        </p:nvPicPr>
        <p:blipFill>
          <a:blip r:embed="rId6"/>
          <a:stretch>
            <a:fillRect/>
          </a:stretch>
        </p:blipFill>
        <p:spPr>
          <a:xfrm>
            <a:off x="460496" y="3002974"/>
            <a:ext cx="6485681" cy="1667553"/>
          </a:xfrm>
          <a:prstGeom prst="rect">
            <a:avLst/>
          </a:prstGeom>
        </p:spPr>
      </p:pic>
      <p:pic>
        <p:nvPicPr>
          <p:cNvPr id="15" name="Picture 14">
            <a:extLst>
              <a:ext uri="{FF2B5EF4-FFF2-40B4-BE49-F238E27FC236}">
                <a16:creationId xmlns:a16="http://schemas.microsoft.com/office/drawing/2014/main" id="{7869F4C4-3A6D-6F61-1DEB-838299E00AC8}"/>
              </a:ext>
            </a:extLst>
          </p:cNvPr>
          <p:cNvPicPr>
            <a:picLocks noChangeAspect="1"/>
          </p:cNvPicPr>
          <p:nvPr/>
        </p:nvPicPr>
        <p:blipFill>
          <a:blip r:embed="rId7"/>
          <a:stretch>
            <a:fillRect/>
          </a:stretch>
        </p:blipFill>
        <p:spPr>
          <a:xfrm>
            <a:off x="460496" y="4785251"/>
            <a:ext cx="6485681" cy="571906"/>
          </a:xfrm>
          <a:prstGeom prst="rect">
            <a:avLst/>
          </a:prstGeom>
        </p:spPr>
      </p:pic>
      <p:pic>
        <p:nvPicPr>
          <p:cNvPr id="17" name="Picture 16">
            <a:extLst>
              <a:ext uri="{FF2B5EF4-FFF2-40B4-BE49-F238E27FC236}">
                <a16:creationId xmlns:a16="http://schemas.microsoft.com/office/drawing/2014/main" id="{2C5D4776-DF83-69D3-ED07-998F8AB08CB8}"/>
              </a:ext>
            </a:extLst>
          </p:cNvPr>
          <p:cNvPicPr>
            <a:picLocks noChangeAspect="1"/>
          </p:cNvPicPr>
          <p:nvPr/>
        </p:nvPicPr>
        <p:blipFill>
          <a:blip r:embed="rId8"/>
          <a:stretch>
            <a:fillRect/>
          </a:stretch>
        </p:blipFill>
        <p:spPr>
          <a:xfrm>
            <a:off x="460496" y="5471881"/>
            <a:ext cx="6485681" cy="925509"/>
          </a:xfrm>
          <a:prstGeom prst="rect">
            <a:avLst/>
          </a:prstGeom>
        </p:spPr>
      </p:pic>
      <p:pic>
        <p:nvPicPr>
          <p:cNvPr id="19" name="Picture 18">
            <a:extLst>
              <a:ext uri="{FF2B5EF4-FFF2-40B4-BE49-F238E27FC236}">
                <a16:creationId xmlns:a16="http://schemas.microsoft.com/office/drawing/2014/main" id="{52BAB644-8C50-9047-163E-DBB465CAED57}"/>
              </a:ext>
            </a:extLst>
          </p:cNvPr>
          <p:cNvPicPr>
            <a:picLocks noChangeAspect="1"/>
          </p:cNvPicPr>
          <p:nvPr/>
        </p:nvPicPr>
        <p:blipFill>
          <a:blip r:embed="rId9"/>
          <a:stretch>
            <a:fillRect/>
          </a:stretch>
        </p:blipFill>
        <p:spPr>
          <a:xfrm>
            <a:off x="7033764" y="460610"/>
            <a:ext cx="4780700" cy="1232694"/>
          </a:xfrm>
          <a:prstGeom prst="rect">
            <a:avLst/>
          </a:prstGeom>
        </p:spPr>
      </p:pic>
    </p:spTree>
    <p:extLst>
      <p:ext uri="{BB962C8B-B14F-4D97-AF65-F5344CB8AC3E}">
        <p14:creationId xmlns:p14="http://schemas.microsoft.com/office/powerpoint/2010/main" val="209241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4B21368-DF76-E467-EFC5-65451741BDB4}"/>
              </a:ext>
            </a:extLst>
          </p:cNvPr>
          <p:cNvGraphicFramePr>
            <a:graphicFrameLocks noGrp="1"/>
          </p:cNvGraphicFramePr>
          <p:nvPr>
            <p:ph idx="1"/>
            <p:extLst>
              <p:ext uri="{D42A27DB-BD31-4B8C-83A1-F6EECF244321}">
                <p14:modId xmlns:p14="http://schemas.microsoft.com/office/powerpoint/2010/main" val="474680991"/>
              </p:ext>
            </p:extLst>
          </p:nvPr>
        </p:nvGraphicFramePr>
        <p:xfrm>
          <a:off x="843884" y="1769487"/>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309EED59-7456-21D9-0BA8-C130C7A6850B}"/>
              </a:ext>
            </a:extLst>
          </p:cNvPr>
          <p:cNvSpPr>
            <a:spLocks noGrp="1"/>
          </p:cNvSpPr>
          <p:nvPr>
            <p:ph type="title"/>
          </p:nvPr>
        </p:nvSpPr>
        <p:spPr>
          <a:xfrm>
            <a:off x="1066800" y="642938"/>
            <a:ext cx="10058400" cy="1371600"/>
          </a:xfrm>
        </p:spPr>
        <p:txBody>
          <a:bodyPr/>
          <a:lstStyle/>
          <a:p>
            <a:r>
              <a:rPr lang="en-IN" b="1" dirty="0">
                <a:effectLst>
                  <a:outerShdw blurRad="38100" dist="38100" dir="2700000" algn="tl">
                    <a:srgbClr val="000000">
                      <a:alpha val="43137"/>
                    </a:srgbClr>
                  </a:outerShdw>
                </a:effectLst>
              </a:rPr>
              <a:t>Hypothesis</a:t>
            </a:r>
          </a:p>
        </p:txBody>
      </p:sp>
    </p:spTree>
    <p:extLst>
      <p:ext uri="{BB962C8B-B14F-4D97-AF65-F5344CB8AC3E}">
        <p14:creationId xmlns:p14="http://schemas.microsoft.com/office/powerpoint/2010/main" val="149179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C178-CBB0-736A-2986-9F8D0A93962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1D48C6C-9300-94A2-5B3C-E6B068245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 y="475488"/>
            <a:ext cx="11167872" cy="5839968"/>
          </a:xfrm>
        </p:spPr>
      </p:pic>
      <p:sp>
        <p:nvSpPr>
          <p:cNvPr id="5" name="TextBox 4">
            <a:extLst>
              <a:ext uri="{FF2B5EF4-FFF2-40B4-BE49-F238E27FC236}">
                <a16:creationId xmlns:a16="http://schemas.microsoft.com/office/drawing/2014/main" id="{13AE6560-D665-8C43-4B36-933F822C6AFA}"/>
              </a:ext>
            </a:extLst>
          </p:cNvPr>
          <p:cNvSpPr txBox="1"/>
          <p:nvPr/>
        </p:nvSpPr>
        <p:spPr>
          <a:xfrm>
            <a:off x="3048000" y="3247382"/>
            <a:ext cx="6096000"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872184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9ECE-20FA-E044-98A1-9025BAED114B}"/>
              </a:ext>
            </a:extLst>
          </p:cNvPr>
          <p:cNvSpPr>
            <a:spLocks noGrp="1"/>
          </p:cNvSpPr>
          <p:nvPr>
            <p:ph type="title"/>
          </p:nvPr>
        </p:nvSpPr>
        <p:spPr>
          <a:xfrm>
            <a:off x="2682356" y="481811"/>
            <a:ext cx="7244239" cy="988174"/>
          </a:xfrm>
        </p:spPr>
        <p:txBody>
          <a:bodyPr/>
          <a:lstStyle/>
          <a:p>
            <a:r>
              <a:rPr lang="en-US" b="1" dirty="0"/>
              <a:t>HEALTH SCREENING DATA SET</a:t>
            </a:r>
            <a:endParaRPr lang="en-IN" b="1" dirty="0"/>
          </a:p>
        </p:txBody>
      </p:sp>
      <p:sp>
        <p:nvSpPr>
          <p:cNvPr id="9" name="TextBox 8">
            <a:extLst>
              <a:ext uri="{FF2B5EF4-FFF2-40B4-BE49-F238E27FC236}">
                <a16:creationId xmlns:a16="http://schemas.microsoft.com/office/drawing/2014/main" id="{04D73475-6F7F-9BF8-B546-717FE45730F3}"/>
              </a:ext>
            </a:extLst>
          </p:cNvPr>
          <p:cNvSpPr txBox="1"/>
          <p:nvPr/>
        </p:nvSpPr>
        <p:spPr>
          <a:xfrm>
            <a:off x="779282" y="5868185"/>
            <a:ext cx="10731629" cy="369332"/>
          </a:xfrm>
          <a:prstGeom prst="rect">
            <a:avLst/>
          </a:prstGeom>
          <a:noFill/>
        </p:spPr>
        <p:txBody>
          <a:bodyPr wrap="square">
            <a:spAutoFit/>
          </a:bodyPr>
          <a:lstStyle/>
          <a:p>
            <a:r>
              <a:rPr lang="en-IN" dirty="0"/>
              <a:t> https://www.kaggle.com/datasets/drateendrajha/health-screening-data</a:t>
            </a:r>
          </a:p>
        </p:txBody>
      </p:sp>
      <p:pic>
        <p:nvPicPr>
          <p:cNvPr id="5" name="Picture 4">
            <a:extLst>
              <a:ext uri="{FF2B5EF4-FFF2-40B4-BE49-F238E27FC236}">
                <a16:creationId xmlns:a16="http://schemas.microsoft.com/office/drawing/2014/main" id="{D73931A8-AD1C-7472-969E-AFD4DED287D7}"/>
              </a:ext>
            </a:extLst>
          </p:cNvPr>
          <p:cNvPicPr>
            <a:picLocks noChangeAspect="1"/>
          </p:cNvPicPr>
          <p:nvPr/>
        </p:nvPicPr>
        <p:blipFill>
          <a:blip r:embed="rId2"/>
          <a:stretch>
            <a:fillRect/>
          </a:stretch>
        </p:blipFill>
        <p:spPr>
          <a:xfrm>
            <a:off x="601504" y="1255776"/>
            <a:ext cx="10988992" cy="4612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47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1074-E328-08D7-B5E8-2ADB9F9313DD}"/>
              </a:ext>
            </a:extLst>
          </p:cNvPr>
          <p:cNvSpPr>
            <a:spLocks noGrp="1"/>
          </p:cNvSpPr>
          <p:nvPr>
            <p:ph type="title"/>
          </p:nvPr>
        </p:nvSpPr>
        <p:spPr>
          <a:xfrm>
            <a:off x="812157" y="0"/>
            <a:ext cx="10058400" cy="1371600"/>
          </a:xfrm>
        </p:spPr>
        <p:txBody>
          <a:bodyPr>
            <a:noAutofit/>
          </a:bodyPr>
          <a:lstStyle/>
          <a:p>
            <a:pPr algn="ct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r>
              <a:rPr lang="en-US" b="1" dirty="0"/>
              <a:t>IMPORT AND EXPLORING THE DATA SET</a:t>
            </a:r>
            <a:br>
              <a:rPr lang="en-US" b="1" dirty="0"/>
            </a:br>
            <a:br>
              <a:rPr lang="en-US" b="1" dirty="0"/>
            </a:br>
            <a:br>
              <a:rPr lang="en-US" b="1" dirty="0"/>
            </a:br>
            <a:br>
              <a:rPr lang="en-US" b="1" dirty="0"/>
            </a:br>
            <a:br>
              <a:rPr lang="en-US" b="1" dirty="0"/>
            </a:br>
            <a:br>
              <a:rPr lang="en-US" b="1" dirty="0"/>
            </a:br>
            <a:br>
              <a:rPr lang="en-US" b="1" dirty="0"/>
            </a:br>
            <a:br>
              <a:rPr lang="en-US" b="1" dirty="0"/>
            </a:br>
            <a:endParaRPr lang="en-IN" b="1" dirty="0"/>
          </a:p>
        </p:txBody>
      </p:sp>
      <p:pic>
        <p:nvPicPr>
          <p:cNvPr id="5" name="Content Placeholder 4">
            <a:extLst>
              <a:ext uri="{FF2B5EF4-FFF2-40B4-BE49-F238E27FC236}">
                <a16:creationId xmlns:a16="http://schemas.microsoft.com/office/drawing/2014/main" id="{4795DE7D-9FC3-EAEC-DF0A-9FB8A68A5F4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76" t="24435" r="61293" b="6111"/>
          <a:stretch/>
        </p:blipFill>
        <p:spPr>
          <a:xfrm>
            <a:off x="812157" y="1371600"/>
            <a:ext cx="5092861" cy="4867154"/>
          </a:xfrm>
        </p:spPr>
      </p:pic>
      <p:sp>
        <p:nvSpPr>
          <p:cNvPr id="6" name="Title 1">
            <a:extLst>
              <a:ext uri="{FF2B5EF4-FFF2-40B4-BE49-F238E27FC236}">
                <a16:creationId xmlns:a16="http://schemas.microsoft.com/office/drawing/2014/main" id="{4681DE6B-EB9C-F119-B313-1117742DFCE3}"/>
              </a:ext>
            </a:extLst>
          </p:cNvPr>
          <p:cNvSpPr txBox="1">
            <a:spLocks/>
          </p:cNvSpPr>
          <p:nvPr/>
        </p:nvSpPr>
        <p:spPr>
          <a:xfrm>
            <a:off x="6096000" y="1569562"/>
            <a:ext cx="5548132" cy="4867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pPr marL="457200" indent="-457200" algn="just">
              <a:buFont typeface="Arial" panose="020B0604020202020204" pitchFamily="34" charset="0"/>
              <a:buChar char="•"/>
            </a:pPr>
            <a:r>
              <a:rPr lang="en-US" sz="2800" dirty="0">
                <a:latin typeface="+mn-lt"/>
                <a:cs typeface="Times New Roman" panose="02020603050405020304" pitchFamily="18" charset="0"/>
              </a:rPr>
              <a:t>We have imported the dataset and assigned it to pandas data frame named </a:t>
            </a:r>
            <a:r>
              <a:rPr lang="en-US" sz="2800" dirty="0" err="1">
                <a:latin typeface="+mn-lt"/>
                <a:cs typeface="Times New Roman" panose="02020603050405020304" pitchFamily="18" charset="0"/>
              </a:rPr>
              <a:t>df</a:t>
            </a:r>
            <a:r>
              <a:rPr lang="en-US" sz="2800" dirty="0">
                <a:latin typeface="+mn-lt"/>
                <a:cs typeface="Times New Roman" panose="02020603050405020304" pitchFamily="18" charset="0"/>
              </a:rPr>
              <a:t>.</a:t>
            </a:r>
          </a:p>
          <a:p>
            <a:pPr marL="457200" indent="-457200" algn="just">
              <a:buFont typeface="Arial" panose="020B0604020202020204" pitchFamily="34" charset="0"/>
              <a:buChar char="•"/>
            </a:pPr>
            <a:r>
              <a:rPr lang="en-US" sz="2800" dirty="0">
                <a:latin typeface="+mn-lt"/>
                <a:cs typeface="Times New Roman" panose="02020603050405020304" pitchFamily="18" charset="0"/>
              </a:rPr>
              <a:t>We have used Shape function to identify the total number of rows and columns.</a:t>
            </a:r>
          </a:p>
          <a:p>
            <a:pPr algn="just"/>
            <a:endParaRPr lang="en-US" sz="2800" dirty="0">
              <a:latin typeface="+mn-lt"/>
              <a:cs typeface="Times New Roman" panose="02020603050405020304" pitchFamily="18" charset="0"/>
            </a:endParaRPr>
          </a:p>
        </p:txBody>
      </p:sp>
    </p:spTree>
    <p:extLst>
      <p:ext uri="{BB962C8B-B14F-4D97-AF65-F5344CB8AC3E}">
        <p14:creationId xmlns:p14="http://schemas.microsoft.com/office/powerpoint/2010/main" val="549472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03923"/>
      </a:dk2>
      <a:lt2>
        <a:srgbClr val="E8E4E2"/>
      </a:lt2>
      <a:accent1>
        <a:srgbClr val="4499CC"/>
      </a:accent1>
      <a:accent2>
        <a:srgbClr val="30B2AC"/>
      </a:accent2>
      <a:accent3>
        <a:srgbClr val="3CB77E"/>
      </a:accent3>
      <a:accent4>
        <a:srgbClr val="32BA43"/>
      </a:accent4>
      <a:accent5>
        <a:srgbClr val="60B63C"/>
      </a:accent5>
      <a:accent6>
        <a:srgbClr val="8AAF2F"/>
      </a:accent6>
      <a:hlink>
        <a:srgbClr val="BE6C3C"/>
      </a:hlink>
      <a:folHlink>
        <a:srgbClr val="7F7F7F"/>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2635</TotalTime>
  <Words>3719</Words>
  <Application>Microsoft Office PowerPoint</Application>
  <PresentationFormat>Widescreen</PresentationFormat>
  <Paragraphs>192</Paragraphs>
  <Slides>56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__fkGroteskNeue_532e43</vt:lpstr>
      <vt:lpstr>Arial</vt:lpstr>
      <vt:lpstr>Calibri</vt:lpstr>
      <vt:lpstr>Garamond</vt:lpstr>
      <vt:lpstr>Sagona Book</vt:lpstr>
      <vt:lpstr>Sagona ExtraLight</vt:lpstr>
      <vt:lpstr>SavonVTI</vt:lpstr>
      <vt:lpstr>A CROSS-SECTIONAL STUDY OF ANALYSIS OF CARDIOVASCULAR  DISEASE BASED ON  HEALTH INDICATORS </vt:lpstr>
      <vt:lpstr>OVERVIEW</vt:lpstr>
      <vt:lpstr>PowerPoint Presentation</vt:lpstr>
      <vt:lpstr>Research Questions:</vt:lpstr>
      <vt:lpstr>PowerPoint Presentation</vt:lpstr>
      <vt:lpstr>Hypothesis</vt:lpstr>
      <vt:lpstr>PowerPoint Presentation</vt:lpstr>
      <vt:lpstr>HEALTH SCREENING DATA SET</vt:lpstr>
      <vt:lpstr>         IMPORT AND EXPLORING THE DATA SET        </vt:lpstr>
      <vt:lpstr>DATA CLEANING</vt:lpstr>
      <vt:lpstr>EXPLORATORY DATA ANALYSIS</vt:lpstr>
      <vt:lpstr>TESTING OUTLIERS</vt:lpstr>
      <vt:lpstr>Visualization of outliers using box plot</vt:lpstr>
      <vt:lpstr>Visualization of outliers using scatter plot</vt:lpstr>
      <vt:lpstr>HANDLING OF OUTLIERS</vt:lpstr>
      <vt:lpstr>VISUALIZATION AFTER HANDLING OUTLIERS</vt:lpstr>
      <vt:lpstr>CONT.....</vt:lpstr>
      <vt:lpstr>Outlier visualization using scatter plot</vt:lpstr>
      <vt:lpstr>Descriptive statistics of the data after handling outliers</vt:lpstr>
      <vt:lpstr>Normality Testing</vt:lpstr>
      <vt:lpstr>Normality testing contd..</vt:lpstr>
      <vt:lpstr>Relationship analysis between variables – Correlation matrix</vt:lpstr>
      <vt:lpstr>Kendall’s Rank and Spearman’s Correlation tests: </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PREDICTIVE MODELING TECHNIQUES TO EVALUATE THE SIGNIFICANCE OF THE RELATIONSHIP BETWEEN THE HEALTH PARAMETERS AND CVD RISK</vt:lpstr>
      <vt:lpstr>Preprocessing the data:</vt:lpstr>
      <vt:lpstr>Logistic regression:</vt:lpstr>
      <vt:lpstr>PowerPoint Presentation</vt:lpstr>
      <vt:lpstr>Random forest Model:</vt:lpstr>
      <vt:lpstr>PowerPoint Presentation</vt:lpstr>
      <vt:lpstr>Evaluating the model performance:</vt:lpstr>
      <vt:lpstr>Results:</vt:lpstr>
      <vt:lpstr>PowerPoint Presentation</vt:lpstr>
      <vt:lpstr> Limitations of the study: </vt:lpstr>
      <vt:lpstr>References:</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effect of smoking on cardiovascular disease</dc:title>
  <dc:creator>Raajitha Rao</dc:creator>
  <cp:lastModifiedBy>Pemmasani Deepishka</cp:lastModifiedBy>
  <cp:revision>12</cp:revision>
  <dcterms:created xsi:type="dcterms:W3CDTF">2023-11-29T16:47:58Z</dcterms:created>
  <dcterms:modified xsi:type="dcterms:W3CDTF">2023-12-06T01:00:18Z</dcterms:modified>
</cp:coreProperties>
</file>